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8" r:id="rId3"/>
    <p:sldId id="269" r:id="rId4"/>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99" r:id="rId23"/>
    <p:sldId id="289" r:id="rId24"/>
    <p:sldId id="290" r:id="rId25"/>
    <p:sldId id="291" r:id="rId26"/>
    <p:sldId id="292" r:id="rId27"/>
    <p:sldId id="293" r:id="rId28"/>
    <p:sldId id="294" r:id="rId29"/>
    <p:sldId id="295" r:id="rId30"/>
    <p:sldId id="296" r:id="rId31"/>
    <p:sldId id="297" r:id="rId32"/>
    <p:sldId id="298"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1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0171" autoAdjust="0"/>
  </p:normalViewPr>
  <p:slideViewPr>
    <p:cSldViewPr snapToGrid="0" snapToObjects="1">
      <p:cViewPr varScale="1">
        <p:scale>
          <a:sx n="88" d="100"/>
          <a:sy n="88" d="100"/>
        </p:scale>
        <p:origin x="2202"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3EEC7C-FA73-4E49-AE70-E69281A19A7A}"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GB"/>
        </a:p>
      </dgm:t>
    </dgm:pt>
    <dgm:pt modelId="{4F877A07-DCE2-49D5-94E0-405D7F25E597}">
      <dgm:prSet phldrT="[Text]"/>
      <dgm:spPr/>
      <dgm:t>
        <a:bodyPr/>
        <a:lstStyle/>
        <a:p>
          <a:r>
            <a:rPr lang="en-GB" dirty="0"/>
            <a:t>Old and new A levels/AS</a:t>
          </a:r>
        </a:p>
      </dgm:t>
    </dgm:pt>
    <dgm:pt modelId="{BC6D968F-C3ED-46D2-8BD2-3A6DFD5DF9A6}" type="parTrans" cxnId="{13126352-7686-4B96-9A46-B17C636953CB}">
      <dgm:prSet/>
      <dgm:spPr/>
      <dgm:t>
        <a:bodyPr/>
        <a:lstStyle/>
        <a:p>
          <a:endParaRPr lang="en-GB"/>
        </a:p>
      </dgm:t>
    </dgm:pt>
    <dgm:pt modelId="{1D37A931-AE27-4C68-A42D-E18640C423A1}" type="sibTrans" cxnId="{13126352-7686-4B96-9A46-B17C636953CB}">
      <dgm:prSet/>
      <dgm:spPr/>
      <dgm:t>
        <a:bodyPr/>
        <a:lstStyle/>
        <a:p>
          <a:endParaRPr lang="en-GB"/>
        </a:p>
      </dgm:t>
    </dgm:pt>
    <dgm:pt modelId="{8A3E44BF-D69A-424B-928E-71F12EB19239}">
      <dgm:prSet phldrT="[Text]"/>
      <dgm:spPr/>
      <dgm:t>
        <a:bodyPr/>
        <a:lstStyle/>
        <a:p>
          <a:r>
            <a:rPr lang="en-GB" dirty="0"/>
            <a:t>Display of BTECs </a:t>
          </a:r>
        </a:p>
      </dgm:t>
    </dgm:pt>
    <dgm:pt modelId="{48D40B0A-EB3C-4775-87FE-CF359F2D8596}" type="parTrans" cxnId="{CCE1CBFB-12F9-4A23-A076-8CFFB3F0F304}">
      <dgm:prSet/>
      <dgm:spPr/>
      <dgm:t>
        <a:bodyPr/>
        <a:lstStyle/>
        <a:p>
          <a:endParaRPr lang="en-GB"/>
        </a:p>
      </dgm:t>
    </dgm:pt>
    <dgm:pt modelId="{4164AFEE-B797-4E0C-9E64-BDE198FC2DA4}" type="sibTrans" cxnId="{CCE1CBFB-12F9-4A23-A076-8CFFB3F0F304}">
      <dgm:prSet/>
      <dgm:spPr/>
      <dgm:t>
        <a:bodyPr/>
        <a:lstStyle/>
        <a:p>
          <a:endParaRPr lang="en-GB"/>
        </a:p>
      </dgm:t>
    </dgm:pt>
    <dgm:pt modelId="{F19E3060-FC76-4E6A-967C-75462E33C433}">
      <dgm:prSet phldrT="[Text]"/>
      <dgm:spPr/>
      <dgm:t>
        <a:bodyPr/>
        <a:lstStyle/>
        <a:p>
          <a:r>
            <a:rPr lang="en-GB" dirty="0"/>
            <a:t>Finite scale</a:t>
          </a:r>
        </a:p>
      </dgm:t>
    </dgm:pt>
    <dgm:pt modelId="{193BCA08-A1CE-4D35-9258-F0E2DFED4EDC}" type="parTrans" cxnId="{094385C0-8E5C-4464-A17D-1E92B0FDC7E5}">
      <dgm:prSet/>
      <dgm:spPr/>
      <dgm:t>
        <a:bodyPr/>
        <a:lstStyle/>
        <a:p>
          <a:endParaRPr lang="en-GB"/>
        </a:p>
      </dgm:t>
    </dgm:pt>
    <dgm:pt modelId="{5AAC70C4-11A9-4B03-9A29-1B47C833774F}" type="sibTrans" cxnId="{094385C0-8E5C-4464-A17D-1E92B0FDC7E5}">
      <dgm:prSet/>
      <dgm:spPr/>
      <dgm:t>
        <a:bodyPr/>
        <a:lstStyle/>
        <a:p>
          <a:endParaRPr lang="en-GB"/>
        </a:p>
      </dgm:t>
    </dgm:pt>
    <dgm:pt modelId="{7A1FC0C8-5DA8-4D49-BEE2-FB4670EB7075}">
      <dgm:prSet phldrT="[Text]"/>
      <dgm:spPr/>
      <dgm:t>
        <a:bodyPr/>
        <a:lstStyle/>
        <a:p>
          <a:r>
            <a:rPr lang="en-GB" dirty="0"/>
            <a:t>Not all unis use the Tariff</a:t>
          </a:r>
        </a:p>
      </dgm:t>
    </dgm:pt>
    <dgm:pt modelId="{5164ED84-11D1-464C-9EE8-288C2EB35F1B}" type="parTrans" cxnId="{91BF60A3-41AE-4E34-9350-C60F31EAF175}">
      <dgm:prSet/>
      <dgm:spPr/>
      <dgm:t>
        <a:bodyPr/>
        <a:lstStyle/>
        <a:p>
          <a:endParaRPr lang="en-GB"/>
        </a:p>
      </dgm:t>
    </dgm:pt>
    <dgm:pt modelId="{BDC83ECB-C48B-4192-AA8C-42D5F3581888}" type="sibTrans" cxnId="{91BF60A3-41AE-4E34-9350-C60F31EAF175}">
      <dgm:prSet/>
      <dgm:spPr/>
      <dgm:t>
        <a:bodyPr/>
        <a:lstStyle/>
        <a:p>
          <a:endParaRPr lang="en-GB"/>
        </a:p>
      </dgm:t>
    </dgm:pt>
    <dgm:pt modelId="{765286C8-23CE-482F-B271-9ADEE66552FF}">
      <dgm:prSet phldrT="[Text]"/>
      <dgm:spPr/>
      <dgm:t>
        <a:bodyPr/>
        <a:lstStyle/>
        <a:p>
          <a:r>
            <a:rPr lang="en-GB" dirty="0"/>
            <a:t>Check entry requirements </a:t>
          </a:r>
        </a:p>
      </dgm:t>
    </dgm:pt>
    <dgm:pt modelId="{0223726B-CCFA-4019-864C-CAF0F44A6631}" type="parTrans" cxnId="{A30CFB8B-8C54-4D8F-894C-C4A548737358}">
      <dgm:prSet/>
      <dgm:spPr/>
      <dgm:t>
        <a:bodyPr/>
        <a:lstStyle/>
        <a:p>
          <a:endParaRPr lang="en-GB"/>
        </a:p>
      </dgm:t>
    </dgm:pt>
    <dgm:pt modelId="{64E54BBA-706A-4963-90EA-F0377C029EAC}" type="sibTrans" cxnId="{A30CFB8B-8C54-4D8F-894C-C4A548737358}">
      <dgm:prSet/>
      <dgm:spPr/>
      <dgm:t>
        <a:bodyPr/>
        <a:lstStyle/>
        <a:p>
          <a:endParaRPr lang="en-GB"/>
        </a:p>
      </dgm:t>
    </dgm:pt>
    <dgm:pt modelId="{0972A1C8-B0B5-47BC-B92B-CCF4D6A71BFB}" type="pres">
      <dgm:prSet presAssocID="{4A3EEC7C-FA73-4E49-AE70-E69281A19A7A}" presName="Name0" presStyleCnt="0">
        <dgm:presLayoutVars>
          <dgm:chMax val="7"/>
          <dgm:dir/>
          <dgm:animLvl val="lvl"/>
          <dgm:resizeHandles val="exact"/>
        </dgm:presLayoutVars>
      </dgm:prSet>
      <dgm:spPr/>
    </dgm:pt>
    <dgm:pt modelId="{EAC5F06D-E223-40C6-98EB-092ACA1655C3}" type="pres">
      <dgm:prSet presAssocID="{4F877A07-DCE2-49D5-94E0-405D7F25E597}" presName="circle1" presStyleLbl="node1" presStyleIdx="0" presStyleCnt="5"/>
      <dgm:spPr/>
    </dgm:pt>
    <dgm:pt modelId="{050503FD-D5BB-4617-B260-CDC1981B6AF5}" type="pres">
      <dgm:prSet presAssocID="{4F877A07-DCE2-49D5-94E0-405D7F25E597}" presName="space" presStyleCnt="0"/>
      <dgm:spPr/>
    </dgm:pt>
    <dgm:pt modelId="{BA952E94-D950-4F65-B691-4F39790BFE0B}" type="pres">
      <dgm:prSet presAssocID="{4F877A07-DCE2-49D5-94E0-405D7F25E597}" presName="rect1" presStyleLbl="alignAcc1" presStyleIdx="0" presStyleCnt="5"/>
      <dgm:spPr/>
    </dgm:pt>
    <dgm:pt modelId="{0F4ED62C-906E-4BAD-BF88-A4E53AEEFCD5}" type="pres">
      <dgm:prSet presAssocID="{8A3E44BF-D69A-424B-928E-71F12EB19239}" presName="vertSpace2" presStyleLbl="node1" presStyleIdx="0" presStyleCnt="5"/>
      <dgm:spPr/>
    </dgm:pt>
    <dgm:pt modelId="{BCFD1D78-0830-4BC2-A302-936BFFE8399C}" type="pres">
      <dgm:prSet presAssocID="{8A3E44BF-D69A-424B-928E-71F12EB19239}" presName="circle2" presStyleLbl="node1" presStyleIdx="1" presStyleCnt="5"/>
      <dgm:spPr/>
    </dgm:pt>
    <dgm:pt modelId="{C69251AF-1C3A-462C-B48E-BF605F11A100}" type="pres">
      <dgm:prSet presAssocID="{8A3E44BF-D69A-424B-928E-71F12EB19239}" presName="rect2" presStyleLbl="alignAcc1" presStyleIdx="1" presStyleCnt="5"/>
      <dgm:spPr/>
    </dgm:pt>
    <dgm:pt modelId="{F481875E-00FB-49C4-9B87-23BAF1F035A1}" type="pres">
      <dgm:prSet presAssocID="{F19E3060-FC76-4E6A-967C-75462E33C433}" presName="vertSpace3" presStyleLbl="node1" presStyleIdx="1" presStyleCnt="5"/>
      <dgm:spPr/>
    </dgm:pt>
    <dgm:pt modelId="{821B23E0-B641-4AF2-BEEB-8C55D9150161}" type="pres">
      <dgm:prSet presAssocID="{F19E3060-FC76-4E6A-967C-75462E33C433}" presName="circle3" presStyleLbl="node1" presStyleIdx="2" presStyleCnt="5"/>
      <dgm:spPr/>
    </dgm:pt>
    <dgm:pt modelId="{CCC11B08-9219-486B-A034-0C43B62E55E9}" type="pres">
      <dgm:prSet presAssocID="{F19E3060-FC76-4E6A-967C-75462E33C433}" presName="rect3" presStyleLbl="alignAcc1" presStyleIdx="2" presStyleCnt="5"/>
      <dgm:spPr/>
    </dgm:pt>
    <dgm:pt modelId="{0F2D9F5D-D981-4ECC-9F0C-B8DE96226FAA}" type="pres">
      <dgm:prSet presAssocID="{7A1FC0C8-5DA8-4D49-BEE2-FB4670EB7075}" presName="vertSpace4" presStyleLbl="node1" presStyleIdx="2" presStyleCnt="5"/>
      <dgm:spPr/>
    </dgm:pt>
    <dgm:pt modelId="{CE296B17-55EF-4896-9A32-9678BE687C64}" type="pres">
      <dgm:prSet presAssocID="{7A1FC0C8-5DA8-4D49-BEE2-FB4670EB7075}" presName="circle4" presStyleLbl="node1" presStyleIdx="3" presStyleCnt="5"/>
      <dgm:spPr/>
    </dgm:pt>
    <dgm:pt modelId="{AFAE85E2-2B7A-4067-9C2B-04D538475EF0}" type="pres">
      <dgm:prSet presAssocID="{7A1FC0C8-5DA8-4D49-BEE2-FB4670EB7075}" presName="rect4" presStyleLbl="alignAcc1" presStyleIdx="3" presStyleCnt="5"/>
      <dgm:spPr/>
    </dgm:pt>
    <dgm:pt modelId="{80360491-505C-4163-9911-C89CF93E1327}" type="pres">
      <dgm:prSet presAssocID="{765286C8-23CE-482F-B271-9ADEE66552FF}" presName="vertSpace5" presStyleLbl="node1" presStyleIdx="3" presStyleCnt="5"/>
      <dgm:spPr/>
    </dgm:pt>
    <dgm:pt modelId="{DC425EF8-0D03-449B-B77A-DA2E9E866351}" type="pres">
      <dgm:prSet presAssocID="{765286C8-23CE-482F-B271-9ADEE66552FF}" presName="circle5" presStyleLbl="node1" presStyleIdx="4" presStyleCnt="5"/>
      <dgm:spPr/>
    </dgm:pt>
    <dgm:pt modelId="{E7FD694F-4517-4290-9E0F-BD93E1AE4DFC}" type="pres">
      <dgm:prSet presAssocID="{765286C8-23CE-482F-B271-9ADEE66552FF}" presName="rect5" presStyleLbl="alignAcc1" presStyleIdx="4" presStyleCnt="5"/>
      <dgm:spPr/>
    </dgm:pt>
    <dgm:pt modelId="{506B63F9-F25F-4387-A930-F223CAA81F70}" type="pres">
      <dgm:prSet presAssocID="{4F877A07-DCE2-49D5-94E0-405D7F25E597}" presName="rect1ParTxNoCh" presStyleLbl="alignAcc1" presStyleIdx="4" presStyleCnt="5">
        <dgm:presLayoutVars>
          <dgm:chMax val="1"/>
          <dgm:bulletEnabled val="1"/>
        </dgm:presLayoutVars>
      </dgm:prSet>
      <dgm:spPr/>
    </dgm:pt>
    <dgm:pt modelId="{58EBB636-4990-4DDD-B0B6-66E500C5F26C}" type="pres">
      <dgm:prSet presAssocID="{8A3E44BF-D69A-424B-928E-71F12EB19239}" presName="rect2ParTxNoCh" presStyleLbl="alignAcc1" presStyleIdx="4" presStyleCnt="5">
        <dgm:presLayoutVars>
          <dgm:chMax val="1"/>
          <dgm:bulletEnabled val="1"/>
        </dgm:presLayoutVars>
      </dgm:prSet>
      <dgm:spPr/>
    </dgm:pt>
    <dgm:pt modelId="{3582D685-0A78-4DFC-93F8-A4E71A837833}" type="pres">
      <dgm:prSet presAssocID="{F19E3060-FC76-4E6A-967C-75462E33C433}" presName="rect3ParTxNoCh" presStyleLbl="alignAcc1" presStyleIdx="4" presStyleCnt="5">
        <dgm:presLayoutVars>
          <dgm:chMax val="1"/>
          <dgm:bulletEnabled val="1"/>
        </dgm:presLayoutVars>
      </dgm:prSet>
      <dgm:spPr/>
    </dgm:pt>
    <dgm:pt modelId="{453D6897-F323-46B2-89E8-950357F9D558}" type="pres">
      <dgm:prSet presAssocID="{7A1FC0C8-5DA8-4D49-BEE2-FB4670EB7075}" presName="rect4ParTxNoCh" presStyleLbl="alignAcc1" presStyleIdx="4" presStyleCnt="5">
        <dgm:presLayoutVars>
          <dgm:chMax val="1"/>
          <dgm:bulletEnabled val="1"/>
        </dgm:presLayoutVars>
      </dgm:prSet>
      <dgm:spPr/>
    </dgm:pt>
    <dgm:pt modelId="{99485613-482C-4320-BC6F-681168E7DFB1}" type="pres">
      <dgm:prSet presAssocID="{765286C8-23CE-482F-B271-9ADEE66552FF}" presName="rect5ParTxNoCh" presStyleLbl="alignAcc1" presStyleIdx="4" presStyleCnt="5">
        <dgm:presLayoutVars>
          <dgm:chMax val="1"/>
          <dgm:bulletEnabled val="1"/>
        </dgm:presLayoutVars>
      </dgm:prSet>
      <dgm:spPr/>
    </dgm:pt>
  </dgm:ptLst>
  <dgm:cxnLst>
    <dgm:cxn modelId="{A85AC93C-EF16-407C-BB5B-0DD932AE8671}" type="presOf" srcId="{765286C8-23CE-482F-B271-9ADEE66552FF}" destId="{E7FD694F-4517-4290-9E0F-BD93E1AE4DFC}" srcOrd="0" destOrd="0" presId="urn:microsoft.com/office/officeart/2005/8/layout/target3"/>
    <dgm:cxn modelId="{C96B8D3E-258A-44C8-A0B7-D327894DE0DE}" type="presOf" srcId="{8A3E44BF-D69A-424B-928E-71F12EB19239}" destId="{C69251AF-1C3A-462C-B48E-BF605F11A100}" srcOrd="0" destOrd="0" presId="urn:microsoft.com/office/officeart/2005/8/layout/target3"/>
    <dgm:cxn modelId="{6C2CC045-8A64-40D5-B00C-C974377AE0CC}" type="presOf" srcId="{8A3E44BF-D69A-424B-928E-71F12EB19239}" destId="{58EBB636-4990-4DDD-B0B6-66E500C5F26C}" srcOrd="1" destOrd="0" presId="urn:microsoft.com/office/officeart/2005/8/layout/target3"/>
    <dgm:cxn modelId="{13126352-7686-4B96-9A46-B17C636953CB}" srcId="{4A3EEC7C-FA73-4E49-AE70-E69281A19A7A}" destId="{4F877A07-DCE2-49D5-94E0-405D7F25E597}" srcOrd="0" destOrd="0" parTransId="{BC6D968F-C3ED-46D2-8BD2-3A6DFD5DF9A6}" sibTransId="{1D37A931-AE27-4C68-A42D-E18640C423A1}"/>
    <dgm:cxn modelId="{A30CFB8B-8C54-4D8F-894C-C4A548737358}" srcId="{4A3EEC7C-FA73-4E49-AE70-E69281A19A7A}" destId="{765286C8-23CE-482F-B271-9ADEE66552FF}" srcOrd="4" destOrd="0" parTransId="{0223726B-CCFA-4019-864C-CAF0F44A6631}" sibTransId="{64E54BBA-706A-4963-90EA-F0377C029EAC}"/>
    <dgm:cxn modelId="{2E6A0F97-53B9-4F4A-808E-679186C6D62E}" type="presOf" srcId="{765286C8-23CE-482F-B271-9ADEE66552FF}" destId="{99485613-482C-4320-BC6F-681168E7DFB1}" srcOrd="1" destOrd="0" presId="urn:microsoft.com/office/officeart/2005/8/layout/target3"/>
    <dgm:cxn modelId="{91BF60A3-41AE-4E34-9350-C60F31EAF175}" srcId="{4A3EEC7C-FA73-4E49-AE70-E69281A19A7A}" destId="{7A1FC0C8-5DA8-4D49-BEE2-FB4670EB7075}" srcOrd="3" destOrd="0" parTransId="{5164ED84-11D1-464C-9EE8-288C2EB35F1B}" sibTransId="{BDC83ECB-C48B-4192-AA8C-42D5F3581888}"/>
    <dgm:cxn modelId="{44138FA7-56CA-4881-BC77-936712053C82}" type="presOf" srcId="{7A1FC0C8-5DA8-4D49-BEE2-FB4670EB7075}" destId="{AFAE85E2-2B7A-4067-9C2B-04D538475EF0}" srcOrd="0" destOrd="0" presId="urn:microsoft.com/office/officeart/2005/8/layout/target3"/>
    <dgm:cxn modelId="{094385C0-8E5C-4464-A17D-1E92B0FDC7E5}" srcId="{4A3EEC7C-FA73-4E49-AE70-E69281A19A7A}" destId="{F19E3060-FC76-4E6A-967C-75462E33C433}" srcOrd="2" destOrd="0" parTransId="{193BCA08-A1CE-4D35-9258-F0E2DFED4EDC}" sibTransId="{5AAC70C4-11A9-4B03-9A29-1B47C833774F}"/>
    <dgm:cxn modelId="{5F7967C4-B480-4D4C-8EA8-54654D7AF1EA}" type="presOf" srcId="{7A1FC0C8-5DA8-4D49-BEE2-FB4670EB7075}" destId="{453D6897-F323-46B2-89E8-950357F9D558}" srcOrd="1" destOrd="0" presId="urn:microsoft.com/office/officeart/2005/8/layout/target3"/>
    <dgm:cxn modelId="{4E16EDDA-BF7B-4D89-8DE4-AFB6577406D0}" type="presOf" srcId="{4A3EEC7C-FA73-4E49-AE70-E69281A19A7A}" destId="{0972A1C8-B0B5-47BC-B92B-CCF4D6A71BFB}" srcOrd="0" destOrd="0" presId="urn:microsoft.com/office/officeart/2005/8/layout/target3"/>
    <dgm:cxn modelId="{44868FE1-6BCB-43E6-991E-7CDD03A2A3AC}" type="presOf" srcId="{4F877A07-DCE2-49D5-94E0-405D7F25E597}" destId="{506B63F9-F25F-4387-A930-F223CAA81F70}" srcOrd="1" destOrd="0" presId="urn:microsoft.com/office/officeart/2005/8/layout/target3"/>
    <dgm:cxn modelId="{37C28DE4-FE5D-4410-8BE9-0B7893DD1DFC}" type="presOf" srcId="{F19E3060-FC76-4E6A-967C-75462E33C433}" destId="{CCC11B08-9219-486B-A034-0C43B62E55E9}" srcOrd="0" destOrd="0" presId="urn:microsoft.com/office/officeart/2005/8/layout/target3"/>
    <dgm:cxn modelId="{FE0C37F3-7393-441D-831C-F1733CA81872}" type="presOf" srcId="{4F877A07-DCE2-49D5-94E0-405D7F25E597}" destId="{BA952E94-D950-4F65-B691-4F39790BFE0B}" srcOrd="0" destOrd="0" presId="urn:microsoft.com/office/officeart/2005/8/layout/target3"/>
    <dgm:cxn modelId="{CCE1CBFB-12F9-4A23-A076-8CFFB3F0F304}" srcId="{4A3EEC7C-FA73-4E49-AE70-E69281A19A7A}" destId="{8A3E44BF-D69A-424B-928E-71F12EB19239}" srcOrd="1" destOrd="0" parTransId="{48D40B0A-EB3C-4775-87FE-CF359F2D8596}" sibTransId="{4164AFEE-B797-4E0C-9E64-BDE198FC2DA4}"/>
    <dgm:cxn modelId="{C07C44FF-F63F-4A32-93C4-C21FEF8DA13B}" type="presOf" srcId="{F19E3060-FC76-4E6A-967C-75462E33C433}" destId="{3582D685-0A78-4DFC-93F8-A4E71A837833}" srcOrd="1" destOrd="0" presId="urn:microsoft.com/office/officeart/2005/8/layout/target3"/>
    <dgm:cxn modelId="{11EEC22E-438F-463A-8969-EA3884DD0441}" type="presParOf" srcId="{0972A1C8-B0B5-47BC-B92B-CCF4D6A71BFB}" destId="{EAC5F06D-E223-40C6-98EB-092ACA1655C3}" srcOrd="0" destOrd="0" presId="urn:microsoft.com/office/officeart/2005/8/layout/target3"/>
    <dgm:cxn modelId="{631A8817-B9F4-4BAC-BF0E-D54BE04EEF55}" type="presParOf" srcId="{0972A1C8-B0B5-47BC-B92B-CCF4D6A71BFB}" destId="{050503FD-D5BB-4617-B260-CDC1981B6AF5}" srcOrd="1" destOrd="0" presId="urn:microsoft.com/office/officeart/2005/8/layout/target3"/>
    <dgm:cxn modelId="{63DC2F96-E139-4716-A2E5-7A0FEBDDF9CD}" type="presParOf" srcId="{0972A1C8-B0B5-47BC-B92B-CCF4D6A71BFB}" destId="{BA952E94-D950-4F65-B691-4F39790BFE0B}" srcOrd="2" destOrd="0" presId="urn:microsoft.com/office/officeart/2005/8/layout/target3"/>
    <dgm:cxn modelId="{0B6CB5DF-CA5F-4BE4-AAF7-276F892A177D}" type="presParOf" srcId="{0972A1C8-B0B5-47BC-B92B-CCF4D6A71BFB}" destId="{0F4ED62C-906E-4BAD-BF88-A4E53AEEFCD5}" srcOrd="3" destOrd="0" presId="urn:microsoft.com/office/officeart/2005/8/layout/target3"/>
    <dgm:cxn modelId="{12DAEC0C-650F-41FD-8E3A-F27A608A0F0E}" type="presParOf" srcId="{0972A1C8-B0B5-47BC-B92B-CCF4D6A71BFB}" destId="{BCFD1D78-0830-4BC2-A302-936BFFE8399C}" srcOrd="4" destOrd="0" presId="urn:microsoft.com/office/officeart/2005/8/layout/target3"/>
    <dgm:cxn modelId="{9222F7A8-0A0B-4ACB-A486-4F6C6127B16E}" type="presParOf" srcId="{0972A1C8-B0B5-47BC-B92B-CCF4D6A71BFB}" destId="{C69251AF-1C3A-462C-B48E-BF605F11A100}" srcOrd="5" destOrd="0" presId="urn:microsoft.com/office/officeart/2005/8/layout/target3"/>
    <dgm:cxn modelId="{656402F9-AB71-4E8B-A58F-DF395D24832F}" type="presParOf" srcId="{0972A1C8-B0B5-47BC-B92B-CCF4D6A71BFB}" destId="{F481875E-00FB-49C4-9B87-23BAF1F035A1}" srcOrd="6" destOrd="0" presId="urn:microsoft.com/office/officeart/2005/8/layout/target3"/>
    <dgm:cxn modelId="{95697CD5-555E-4193-A2A4-98882DE4F0E8}" type="presParOf" srcId="{0972A1C8-B0B5-47BC-B92B-CCF4D6A71BFB}" destId="{821B23E0-B641-4AF2-BEEB-8C55D9150161}" srcOrd="7" destOrd="0" presId="urn:microsoft.com/office/officeart/2005/8/layout/target3"/>
    <dgm:cxn modelId="{B0A5A098-6D1E-4BB8-AB6F-B599F4B5471B}" type="presParOf" srcId="{0972A1C8-B0B5-47BC-B92B-CCF4D6A71BFB}" destId="{CCC11B08-9219-486B-A034-0C43B62E55E9}" srcOrd="8" destOrd="0" presId="urn:microsoft.com/office/officeart/2005/8/layout/target3"/>
    <dgm:cxn modelId="{D556A28E-C209-44C6-B88F-E7E6CCFD55B5}" type="presParOf" srcId="{0972A1C8-B0B5-47BC-B92B-CCF4D6A71BFB}" destId="{0F2D9F5D-D981-4ECC-9F0C-B8DE96226FAA}" srcOrd="9" destOrd="0" presId="urn:microsoft.com/office/officeart/2005/8/layout/target3"/>
    <dgm:cxn modelId="{C7A74AFA-29E2-4D60-9C0E-2B05159764CD}" type="presParOf" srcId="{0972A1C8-B0B5-47BC-B92B-CCF4D6A71BFB}" destId="{CE296B17-55EF-4896-9A32-9678BE687C64}" srcOrd="10" destOrd="0" presId="urn:microsoft.com/office/officeart/2005/8/layout/target3"/>
    <dgm:cxn modelId="{D2592129-00B4-4F2E-9B29-215414047D77}" type="presParOf" srcId="{0972A1C8-B0B5-47BC-B92B-CCF4D6A71BFB}" destId="{AFAE85E2-2B7A-4067-9C2B-04D538475EF0}" srcOrd="11" destOrd="0" presId="urn:microsoft.com/office/officeart/2005/8/layout/target3"/>
    <dgm:cxn modelId="{A2F1F625-3F61-404C-9C99-EC668EB989B1}" type="presParOf" srcId="{0972A1C8-B0B5-47BC-B92B-CCF4D6A71BFB}" destId="{80360491-505C-4163-9911-C89CF93E1327}" srcOrd="12" destOrd="0" presId="urn:microsoft.com/office/officeart/2005/8/layout/target3"/>
    <dgm:cxn modelId="{419B87AF-D6EB-4CEC-AFD7-654836F25EE5}" type="presParOf" srcId="{0972A1C8-B0B5-47BC-B92B-CCF4D6A71BFB}" destId="{DC425EF8-0D03-449B-B77A-DA2E9E866351}" srcOrd="13" destOrd="0" presId="urn:microsoft.com/office/officeart/2005/8/layout/target3"/>
    <dgm:cxn modelId="{0ECFD1F0-E38C-4B00-A90A-5C3660AC13D0}" type="presParOf" srcId="{0972A1C8-B0B5-47BC-B92B-CCF4D6A71BFB}" destId="{E7FD694F-4517-4290-9E0F-BD93E1AE4DFC}" srcOrd="14" destOrd="0" presId="urn:microsoft.com/office/officeart/2005/8/layout/target3"/>
    <dgm:cxn modelId="{19CB199E-8B61-47CC-9D03-88BC5A1B6E33}" type="presParOf" srcId="{0972A1C8-B0B5-47BC-B92B-CCF4D6A71BFB}" destId="{506B63F9-F25F-4387-A930-F223CAA81F70}" srcOrd="15" destOrd="0" presId="urn:microsoft.com/office/officeart/2005/8/layout/target3"/>
    <dgm:cxn modelId="{A0AB8830-B7F8-4900-AB1D-1B9ACD79B291}" type="presParOf" srcId="{0972A1C8-B0B5-47BC-B92B-CCF4D6A71BFB}" destId="{58EBB636-4990-4DDD-B0B6-66E500C5F26C}" srcOrd="16" destOrd="0" presId="urn:microsoft.com/office/officeart/2005/8/layout/target3"/>
    <dgm:cxn modelId="{6BF85FAE-268C-4958-9A78-077EF0E8C952}" type="presParOf" srcId="{0972A1C8-B0B5-47BC-B92B-CCF4D6A71BFB}" destId="{3582D685-0A78-4DFC-93F8-A4E71A837833}" srcOrd="17" destOrd="0" presId="urn:microsoft.com/office/officeart/2005/8/layout/target3"/>
    <dgm:cxn modelId="{9B2B6598-4CB1-45A9-AD07-8F7D77830F78}" type="presParOf" srcId="{0972A1C8-B0B5-47BC-B92B-CCF4D6A71BFB}" destId="{453D6897-F323-46B2-89E8-950357F9D558}" srcOrd="18" destOrd="0" presId="urn:microsoft.com/office/officeart/2005/8/layout/target3"/>
    <dgm:cxn modelId="{C681C451-6CCD-484D-BE6C-73E590802EB5}" type="presParOf" srcId="{0972A1C8-B0B5-47BC-B92B-CCF4D6A71BFB}" destId="{99485613-482C-4320-BC6F-681168E7DFB1}"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5F06D-E223-40C6-98EB-092ACA1655C3}">
      <dsp:nvSpPr>
        <dsp:cNvPr id="0" name=""/>
        <dsp:cNvSpPr/>
      </dsp:nvSpPr>
      <dsp:spPr>
        <a:xfrm>
          <a:off x="0" y="293175"/>
          <a:ext cx="4042734" cy="4042734"/>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952E94-D950-4F65-B691-4F39790BFE0B}">
      <dsp:nvSpPr>
        <dsp:cNvPr id="0" name=""/>
        <dsp:cNvSpPr/>
      </dsp:nvSpPr>
      <dsp:spPr>
        <a:xfrm>
          <a:off x="2021367" y="293175"/>
          <a:ext cx="4716523" cy="404273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Old and new A levels/AS</a:t>
          </a:r>
        </a:p>
      </dsp:txBody>
      <dsp:txXfrm>
        <a:off x="2021367" y="293175"/>
        <a:ext cx="4716523" cy="646837"/>
      </dsp:txXfrm>
    </dsp:sp>
    <dsp:sp modelId="{BCFD1D78-0830-4BC2-A302-936BFFE8399C}">
      <dsp:nvSpPr>
        <dsp:cNvPr id="0" name=""/>
        <dsp:cNvSpPr/>
      </dsp:nvSpPr>
      <dsp:spPr>
        <a:xfrm>
          <a:off x="424487" y="940013"/>
          <a:ext cx="3193760" cy="3193760"/>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9251AF-1C3A-462C-B48E-BF605F11A100}">
      <dsp:nvSpPr>
        <dsp:cNvPr id="0" name=""/>
        <dsp:cNvSpPr/>
      </dsp:nvSpPr>
      <dsp:spPr>
        <a:xfrm>
          <a:off x="2021367" y="940013"/>
          <a:ext cx="4716523" cy="319376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Display of BTECs </a:t>
          </a:r>
        </a:p>
      </dsp:txBody>
      <dsp:txXfrm>
        <a:off x="2021367" y="940013"/>
        <a:ext cx="4716523" cy="646837"/>
      </dsp:txXfrm>
    </dsp:sp>
    <dsp:sp modelId="{821B23E0-B641-4AF2-BEEB-8C55D9150161}">
      <dsp:nvSpPr>
        <dsp:cNvPr id="0" name=""/>
        <dsp:cNvSpPr/>
      </dsp:nvSpPr>
      <dsp:spPr>
        <a:xfrm>
          <a:off x="848974" y="1586850"/>
          <a:ext cx="2344786" cy="2344786"/>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C11B08-9219-486B-A034-0C43B62E55E9}">
      <dsp:nvSpPr>
        <dsp:cNvPr id="0" name=""/>
        <dsp:cNvSpPr/>
      </dsp:nvSpPr>
      <dsp:spPr>
        <a:xfrm>
          <a:off x="2021367" y="1586850"/>
          <a:ext cx="4716523" cy="2344786"/>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Finite scale</a:t>
          </a:r>
        </a:p>
      </dsp:txBody>
      <dsp:txXfrm>
        <a:off x="2021367" y="1586850"/>
        <a:ext cx="4716523" cy="646837"/>
      </dsp:txXfrm>
    </dsp:sp>
    <dsp:sp modelId="{CE296B17-55EF-4896-9A32-9678BE687C64}">
      <dsp:nvSpPr>
        <dsp:cNvPr id="0" name=""/>
        <dsp:cNvSpPr/>
      </dsp:nvSpPr>
      <dsp:spPr>
        <a:xfrm>
          <a:off x="1273461" y="2233688"/>
          <a:ext cx="1495811" cy="1495811"/>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AE85E2-2B7A-4067-9C2B-04D538475EF0}">
      <dsp:nvSpPr>
        <dsp:cNvPr id="0" name=""/>
        <dsp:cNvSpPr/>
      </dsp:nvSpPr>
      <dsp:spPr>
        <a:xfrm>
          <a:off x="2021367" y="2233688"/>
          <a:ext cx="4716523" cy="1495811"/>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Not all unis use the Tariff</a:t>
          </a:r>
        </a:p>
      </dsp:txBody>
      <dsp:txXfrm>
        <a:off x="2021367" y="2233688"/>
        <a:ext cx="4716523" cy="646837"/>
      </dsp:txXfrm>
    </dsp:sp>
    <dsp:sp modelId="{DC425EF8-0D03-449B-B77A-DA2E9E866351}">
      <dsp:nvSpPr>
        <dsp:cNvPr id="0" name=""/>
        <dsp:cNvSpPr/>
      </dsp:nvSpPr>
      <dsp:spPr>
        <a:xfrm>
          <a:off x="1697948" y="2880525"/>
          <a:ext cx="646837" cy="646837"/>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FD694F-4517-4290-9E0F-BD93E1AE4DFC}">
      <dsp:nvSpPr>
        <dsp:cNvPr id="0" name=""/>
        <dsp:cNvSpPr/>
      </dsp:nvSpPr>
      <dsp:spPr>
        <a:xfrm>
          <a:off x="2021367" y="2880525"/>
          <a:ext cx="4716523" cy="64683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Check entry requirements </a:t>
          </a:r>
        </a:p>
      </dsp:txBody>
      <dsp:txXfrm>
        <a:off x="2021367" y="2880525"/>
        <a:ext cx="4716523" cy="64683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7F645-BB35-4AF7-9E51-14F85404C36B}" type="datetimeFigureOut">
              <a:rPr lang="en-GB" smtClean="0"/>
              <a:t>25/04/2018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3BF6C-1C22-408E-8302-DCFFD838A1B0}" type="slidenum">
              <a:rPr lang="en-GB" smtClean="0"/>
              <a:t>‹#›</a:t>
            </a:fld>
            <a:endParaRPr lang="en-GB"/>
          </a:p>
        </p:txBody>
      </p:sp>
    </p:spTree>
    <p:extLst>
      <p:ext uri="{BB962C8B-B14F-4D97-AF65-F5344CB8AC3E}">
        <p14:creationId xmlns:p14="http://schemas.microsoft.com/office/powerpoint/2010/main" val="4222725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Please note that some slides from Toolkit 1 have been used, to provide some background on the new Tariff. The grade examples in the appendix are also taken from Toolkit1 but they include some new Access to HE Diploma unit grade combinations as the Access to HE Diploma has been recently added to the new Tariff. </a:t>
            </a:r>
          </a:p>
          <a:p>
            <a:endParaRPr lang="en-GB" sz="1800" dirty="0"/>
          </a:p>
          <a:p>
            <a:r>
              <a:rPr lang="en-GB" sz="1800" dirty="0"/>
              <a:t>We have added these slides to avoid users of this pack having to go back to Toolkit1, as they may be useful if you are intending to do a presentation to internal teams. Any slide can be deleted or amended as you see fit, depending on how you wish to use this toolkit. </a:t>
            </a:r>
          </a:p>
          <a:p>
            <a:endParaRPr lang="en-GB" dirty="0"/>
          </a:p>
        </p:txBody>
      </p:sp>
    </p:spTree>
    <p:extLst>
      <p:ext uri="{BB962C8B-B14F-4D97-AF65-F5344CB8AC3E}">
        <p14:creationId xmlns:p14="http://schemas.microsoft.com/office/powerpoint/2010/main" val="177541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This university example shows how Bucks New University has developed its own user reference guide to the new Tariff points. It shows common qualifications presented by its typical entry cohort so that staff can quickly work out new Tariff points. </a:t>
            </a:r>
          </a:p>
          <a:p>
            <a:endParaRPr lang="en-GB" sz="1800" dirty="0"/>
          </a:p>
          <a:p>
            <a:r>
              <a:rPr lang="en-GB" sz="1800" dirty="0"/>
              <a:t>This sort of guide could be used by a</a:t>
            </a:r>
            <a:r>
              <a:rPr lang="en-GB" sz="1800" baseline="0" dirty="0"/>
              <a:t> university </a:t>
            </a:r>
            <a:r>
              <a:rPr lang="en-GB" sz="1800" dirty="0"/>
              <a:t>with its feeder schools and colleges. Some</a:t>
            </a:r>
            <a:r>
              <a:rPr lang="en-GB" sz="1800" baseline="0" dirty="0"/>
              <a:t> universities</a:t>
            </a:r>
            <a:r>
              <a:rPr lang="en-GB" sz="1800" dirty="0"/>
              <a:t> have already started to see the new Tariff as an opportunity for supporting schools and colleges with marketing material that explains how the new Tariff will work and apply to their courses.  </a:t>
            </a:r>
          </a:p>
          <a:p>
            <a:endParaRPr lang="en-GB" dirty="0"/>
          </a:p>
        </p:txBody>
      </p:sp>
    </p:spTree>
    <p:extLst>
      <p:ext uri="{BB962C8B-B14F-4D97-AF65-F5344CB8AC3E}">
        <p14:creationId xmlns:p14="http://schemas.microsoft.com/office/powerpoint/2010/main" val="1091408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This slide and the two that proceed it show some possible examples from Leeds Beckett University as to how current entry requirements will be translated into new Tariff points. </a:t>
            </a:r>
          </a:p>
          <a:p>
            <a:endParaRPr lang="en-GB" sz="1800" dirty="0"/>
          </a:p>
          <a:p>
            <a:r>
              <a:rPr lang="en-GB" sz="1800" dirty="0"/>
              <a:t>Please note that these are early indications which Leeds Beckett has kindly provided to UCAS because teachers and advisers are extremely keen to see real examples of new Tariff point offers, so that they can understand the impact of the new Tariff. </a:t>
            </a:r>
          </a:p>
          <a:p>
            <a:endParaRPr lang="en-GB" sz="1800" dirty="0"/>
          </a:p>
          <a:p>
            <a:r>
              <a:rPr lang="en-GB" sz="1800" dirty="0"/>
              <a:t>Leeds Beckett have explained that they will be giving all entry requirements careful consideration to ensure they have fully thought through the impact of the repositioned AS and any other qualifications, particularly small qualifications. This is to ensure their new Tariff entry requirements can accommodate the qualifications their learners typically present, so that requirements are as clear as possible.</a:t>
            </a:r>
          </a:p>
          <a:p>
            <a:endParaRPr lang="en-GB" sz="1800" dirty="0"/>
          </a:p>
          <a:p>
            <a:r>
              <a:rPr lang="en-GB" sz="1800" dirty="0"/>
              <a:t>UCAS is very keen to share real examples with teachers and advisers on our website and at conferences, so</a:t>
            </a:r>
            <a:r>
              <a:rPr lang="en-GB" sz="1800" baseline="0" dirty="0"/>
              <a:t> we will endeavour to share more of these as and when they become available. </a:t>
            </a:r>
            <a:endParaRPr lang="en-GB" dirty="0"/>
          </a:p>
        </p:txBody>
      </p:sp>
    </p:spTree>
    <p:extLst>
      <p:ext uri="{BB962C8B-B14F-4D97-AF65-F5344CB8AC3E}">
        <p14:creationId xmlns:p14="http://schemas.microsoft.com/office/powerpoint/2010/main" val="34509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4711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43497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of UCAS’ 10,000 registered centres were invited to participate in our annual adviser</a:t>
            </a:r>
            <a:r>
              <a:rPr lang="en-GB" baseline="0" dirty="0"/>
              <a:t> survey 2015. We asked a question about how confident advisers felt in advising their applicants about the new UCAS Tariff and offered you the opportunity to ask questions. We thought we’d take this chance to respond to some of the most comment ‘myths’/issues relating to the new Tariff and hopefully provide some reassurance in these areas. </a:t>
            </a:r>
            <a:endParaRPr lang="en-GB" dirty="0"/>
          </a:p>
        </p:txBody>
      </p:sp>
    </p:spTree>
    <p:extLst>
      <p:ext uri="{BB962C8B-B14F-4D97-AF65-F5344CB8AC3E}">
        <p14:creationId xmlns:p14="http://schemas.microsoft.com/office/powerpoint/2010/main" val="3931261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dirty="0"/>
              <a:t>We have produced a suite of resources</a:t>
            </a:r>
            <a:r>
              <a:rPr lang="en-GB" sz="1100" baseline="0" dirty="0"/>
              <a:t> specifically aimed at supporting teachers and advisers through this transition period. </a:t>
            </a:r>
          </a:p>
          <a:p>
            <a:endParaRPr lang="en-GB" sz="1100" baseline="0" dirty="0"/>
          </a:p>
          <a:p>
            <a:r>
              <a:rPr lang="en-GB" sz="1100" baseline="0" dirty="0"/>
              <a:t>Toolkit1 is a ready-made presentation that you can use to raise awareness within your schools and colleges and </a:t>
            </a:r>
            <a:r>
              <a:rPr lang="en-GB" sz="1100" dirty="0"/>
              <a:t>this Toolkit 2 goes into more detail about the impact of this</a:t>
            </a:r>
            <a:r>
              <a:rPr lang="en-GB" sz="1100" baseline="0" dirty="0"/>
              <a:t> change on university entry requirements and offer making</a:t>
            </a:r>
          </a:p>
          <a:p>
            <a:endParaRPr lang="en-GB" sz="1100" baseline="0" dirty="0"/>
          </a:p>
          <a:p>
            <a:r>
              <a:rPr lang="en-GB" sz="1100" baseline="0" dirty="0"/>
              <a:t>Fact sheets - provide a summary of the key changes</a:t>
            </a:r>
          </a:p>
          <a:p>
            <a:endParaRPr lang="en-GB" sz="1100" baseline="0" dirty="0"/>
          </a:p>
          <a:p>
            <a:r>
              <a:rPr lang="en-GB" sz="1100" baseline="0" dirty="0"/>
              <a:t>FAQs responding to some of the key questions – this is something we would be happy to expand upon so do let us know if you think of an additional FAQ that would be of help.</a:t>
            </a:r>
          </a:p>
          <a:p>
            <a:endParaRPr lang="en-GB" sz="1100" baseline="0" dirty="0"/>
          </a:p>
          <a:p>
            <a:r>
              <a:rPr lang="en-GB" sz="1100" baseline="0" dirty="0"/>
              <a:t>The new Tariff tables, and more technical qualifications list, explain all of the tariffed qualifications.</a:t>
            </a:r>
          </a:p>
          <a:p>
            <a:endParaRPr lang="en-GB" sz="1100" baseline="0" dirty="0"/>
          </a:p>
          <a:p>
            <a:r>
              <a:rPr lang="en-GB" sz="1100" baseline="0" dirty="0"/>
              <a:t>Most recently, we have produced a video aimed at students and a calculator. A clear caveat of the calculator is that learners should always contact the provider and that not all universities use the Tariff etc. </a:t>
            </a:r>
          </a:p>
        </p:txBody>
      </p:sp>
    </p:spTree>
    <p:extLst>
      <p:ext uri="{BB962C8B-B14F-4D97-AF65-F5344CB8AC3E}">
        <p14:creationId xmlns:p14="http://schemas.microsoft.com/office/powerpoint/2010/main" val="2387358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100" dirty="0"/>
          </a:p>
        </p:txBody>
      </p:sp>
    </p:spTree>
    <p:extLst>
      <p:ext uri="{BB962C8B-B14F-4D97-AF65-F5344CB8AC3E}">
        <p14:creationId xmlns:p14="http://schemas.microsoft.com/office/powerpoint/2010/main" val="2897829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33466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some practical tips for</a:t>
            </a:r>
            <a:r>
              <a:rPr lang="en-GB" baseline="0" dirty="0"/>
              <a:t> teachers and advisers who are getting to grips with the new points system:</a:t>
            </a:r>
          </a:p>
          <a:p>
            <a:endParaRPr lang="en-GB" baseline="0" dirty="0"/>
          </a:p>
          <a:p>
            <a:pPr marL="342900" marR="0" indent="-342900" algn="l" defTabSz="1278928" rtl="0" eaLnBrk="1" fontAlgn="auto" latinLnBrk="0" hangingPunct="1">
              <a:lnSpc>
                <a:spcPct val="100000"/>
              </a:lnSpc>
              <a:spcBef>
                <a:spcPts val="0"/>
              </a:spcBef>
              <a:spcAft>
                <a:spcPts val="0"/>
              </a:spcAft>
              <a:buClrTx/>
              <a:buSzTx/>
              <a:buFontTx/>
              <a:buAutoNum type="arabicPeriod"/>
              <a:tabLst/>
              <a:defRPr/>
            </a:pPr>
            <a:r>
              <a:rPr lang="en-US" sz="1700" kern="1200" dirty="0">
                <a:solidFill>
                  <a:schemeClr val="tx1"/>
                </a:solidFill>
                <a:effectLst/>
                <a:latin typeface="+mn-lt"/>
                <a:ea typeface="+mn-ea"/>
                <a:cs typeface="+mn-cs"/>
              </a:rPr>
              <a:t>The rationale for one switchover is based on the fact that the qualification regulators have stated for some time that the AS is not the same standard as an A level. The fact that the AS was allocated Tariff points at 50% of an A level was a criticism of the current Tariff highlighted in the Qualifications Information Review. UCAS decided to change the points allocated to the AS to 40% from September 2017 to ensure that all learners choosing to study an AS qualification had at least one year’s notice before starting an AS that this change would take effect. </a:t>
            </a:r>
          </a:p>
          <a:p>
            <a:pPr marL="342900" marR="0" indent="-342900" algn="l" defTabSz="1278928" rtl="0" eaLnBrk="1" fontAlgn="auto" latinLnBrk="0" hangingPunct="1">
              <a:lnSpc>
                <a:spcPct val="100000"/>
              </a:lnSpc>
              <a:spcBef>
                <a:spcPts val="0"/>
              </a:spcBef>
              <a:spcAft>
                <a:spcPts val="0"/>
              </a:spcAft>
              <a:buClrTx/>
              <a:buSzTx/>
              <a:buFontTx/>
              <a:buAutoNum type="arabicPeriod"/>
              <a:tabLst/>
              <a:defRPr/>
            </a:pPr>
            <a:r>
              <a:rPr lang="en-US" sz="1700" b="0" i="0" kern="1200" dirty="0">
                <a:solidFill>
                  <a:schemeClr val="tx1"/>
                </a:solidFill>
                <a:effectLst/>
                <a:latin typeface="+mn-lt"/>
                <a:ea typeface="+mn-ea"/>
                <a:cs typeface="+mn-cs"/>
              </a:rPr>
              <a:t>Some qualifications have been </a:t>
            </a:r>
            <a:r>
              <a:rPr lang="en-US" sz="1700" b="0" i="0" kern="1200" dirty="0" err="1">
                <a:solidFill>
                  <a:schemeClr val="tx1"/>
                </a:solidFill>
                <a:effectLst/>
                <a:latin typeface="+mn-lt"/>
                <a:ea typeface="+mn-ea"/>
                <a:cs typeface="+mn-cs"/>
              </a:rPr>
              <a:t>prioritised</a:t>
            </a:r>
            <a:r>
              <a:rPr lang="en-US" sz="1700" b="0" i="0" kern="1200" dirty="0">
                <a:solidFill>
                  <a:schemeClr val="tx1"/>
                </a:solidFill>
                <a:effectLst/>
                <a:latin typeface="+mn-lt"/>
                <a:ea typeface="+mn-ea"/>
                <a:cs typeface="+mn-cs"/>
              </a:rPr>
              <a:t> on the drop-down menu on the new Tariff calculator because there are lots of variations of similar titles. For example, BTEC and CACHE qualifications. </a:t>
            </a:r>
            <a:endParaRPr lang="en-GB" sz="1700" b="0" i="0" kern="1200" baseline="0" dirty="0">
              <a:solidFill>
                <a:schemeClr val="tx1"/>
              </a:solidFill>
              <a:effectLst/>
              <a:latin typeface="+mn-lt"/>
              <a:ea typeface="+mn-ea"/>
              <a:cs typeface="+mn-cs"/>
            </a:endParaRPr>
          </a:p>
          <a:p>
            <a:pPr marL="342900" marR="0" indent="-342900" algn="l" defTabSz="1278928" rtl="0" eaLnBrk="1" fontAlgn="auto" latinLnBrk="0" hangingPunct="1">
              <a:lnSpc>
                <a:spcPct val="100000"/>
              </a:lnSpc>
              <a:spcBef>
                <a:spcPts val="0"/>
              </a:spcBef>
              <a:spcAft>
                <a:spcPts val="0"/>
              </a:spcAft>
              <a:buClrTx/>
              <a:buSzTx/>
              <a:buFontTx/>
              <a:buAutoNum type="arabicPeriod"/>
              <a:tabLst/>
              <a:defRPr/>
            </a:pPr>
            <a:r>
              <a:rPr lang="en-US" sz="1700" kern="1200" dirty="0">
                <a:solidFill>
                  <a:schemeClr val="tx1"/>
                </a:solidFill>
                <a:effectLst/>
                <a:latin typeface="+mn-lt"/>
                <a:ea typeface="+mn-ea"/>
                <a:cs typeface="+mn-cs"/>
              </a:rPr>
              <a:t>The new Tariff grade band allocation is based on a finite scale. In some instances, you may see some grades of qualifications getting the same number of points. So, grades D1 and D2 of the Cambridge Pre-U Diploma are both within the highest grade band, at the top of Level 3/SCQF Level 6, so they attract the same points.</a:t>
            </a:r>
            <a:endParaRPr lang="en-GB" sz="1700" kern="1200" baseline="0" dirty="0">
              <a:solidFill>
                <a:schemeClr val="tx1"/>
              </a:solidFill>
              <a:effectLst/>
              <a:latin typeface="+mn-lt"/>
              <a:ea typeface="+mn-ea"/>
              <a:cs typeface="+mn-cs"/>
            </a:endParaRPr>
          </a:p>
          <a:p>
            <a:pPr marL="342900" marR="0" indent="-342900" algn="l" defTabSz="1278928" rtl="0" eaLnBrk="1" fontAlgn="auto" latinLnBrk="0" hangingPunct="1">
              <a:lnSpc>
                <a:spcPct val="100000"/>
              </a:lnSpc>
              <a:spcBef>
                <a:spcPts val="0"/>
              </a:spcBef>
              <a:spcAft>
                <a:spcPts val="0"/>
              </a:spcAft>
              <a:buClrTx/>
              <a:buSzTx/>
              <a:buFontTx/>
              <a:buAutoNum type="arabicPeriod"/>
              <a:tabLst/>
              <a:defRPr/>
            </a:pPr>
            <a:r>
              <a:rPr lang="en-US" sz="1700" b="0" i="0" kern="1200" dirty="0">
                <a:solidFill>
                  <a:schemeClr val="tx1"/>
                </a:solidFill>
                <a:effectLst/>
                <a:latin typeface="+mn-lt"/>
                <a:ea typeface="+mn-ea"/>
                <a:cs typeface="+mn-cs"/>
              </a:rPr>
              <a:t>Around one third of courses in the UCAS search tool list a Tariff entry requirement. We don't expect to see a sudden increase or decrease in use of the Tariff. However, some universities and colleges are moving towards qualifications and grade-based entry requirements.</a:t>
            </a:r>
            <a:endParaRPr lang="en-GB" sz="1700" b="0" i="0" kern="1200" baseline="0" dirty="0">
              <a:solidFill>
                <a:schemeClr val="tx1"/>
              </a:solidFill>
              <a:effectLst/>
              <a:latin typeface="+mn-lt"/>
              <a:ea typeface="+mn-ea"/>
              <a:cs typeface="+mn-cs"/>
            </a:endParaRPr>
          </a:p>
          <a:p>
            <a:pPr marL="342900" marR="0" indent="-342900" algn="l" defTabSz="1278928" rtl="0" eaLnBrk="1" fontAlgn="auto" latinLnBrk="0" hangingPunct="1">
              <a:lnSpc>
                <a:spcPct val="100000"/>
              </a:lnSpc>
              <a:spcBef>
                <a:spcPts val="0"/>
              </a:spcBef>
              <a:spcAft>
                <a:spcPts val="0"/>
              </a:spcAft>
              <a:buClrTx/>
              <a:buSzTx/>
              <a:buFontTx/>
              <a:buAutoNum type="arabicPeriod"/>
              <a:tabLst/>
              <a:defRPr/>
            </a:pPr>
            <a:r>
              <a:rPr lang="en-US" sz="1700" b="0" i="0" kern="1200" dirty="0">
                <a:solidFill>
                  <a:schemeClr val="tx1"/>
                </a:solidFill>
                <a:effectLst/>
                <a:latin typeface="+mn-lt"/>
                <a:ea typeface="+mn-ea"/>
                <a:cs typeface="+mn-cs"/>
              </a:rPr>
              <a:t>It’s really important to check the entry requirements for the course(s) that</a:t>
            </a:r>
            <a:r>
              <a:rPr lang="en-US" sz="1700" b="0" i="0" kern="1200" baseline="0" dirty="0">
                <a:solidFill>
                  <a:schemeClr val="tx1"/>
                </a:solidFill>
                <a:effectLst/>
                <a:latin typeface="+mn-lt"/>
                <a:ea typeface="+mn-ea"/>
                <a:cs typeface="+mn-cs"/>
              </a:rPr>
              <a:t> the learner is </a:t>
            </a:r>
            <a:r>
              <a:rPr lang="en-US" sz="1700" b="0" i="0" kern="1200" dirty="0">
                <a:solidFill>
                  <a:schemeClr val="tx1"/>
                </a:solidFill>
                <a:effectLst/>
                <a:latin typeface="+mn-lt"/>
                <a:ea typeface="+mn-ea"/>
                <a:cs typeface="+mn-cs"/>
              </a:rPr>
              <a:t>interested in. If you have any questions, talk to the university or college</a:t>
            </a:r>
            <a:endParaRPr lang="en-GB" b="0" baseline="0" dirty="0"/>
          </a:p>
          <a:p>
            <a:endParaRPr lang="en-GB" dirty="0"/>
          </a:p>
        </p:txBody>
      </p:sp>
    </p:spTree>
    <p:extLst>
      <p:ext uri="{BB962C8B-B14F-4D97-AF65-F5344CB8AC3E}">
        <p14:creationId xmlns:p14="http://schemas.microsoft.com/office/powerpoint/2010/main" val="3103355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100" baseline="0" dirty="0"/>
              <a:t>To re-cap:</a:t>
            </a:r>
          </a:p>
          <a:p>
            <a:endParaRPr lang="en-GB" sz="1100" baseline="0" dirty="0"/>
          </a:p>
          <a:p>
            <a:r>
              <a:rPr lang="en-GB" sz="1100" baseline="0" dirty="0"/>
              <a:t>For applicants applying in 2016 and entering HE in 2017, the current Tariff will be replaced by the new Tariff. This entails one, singular switchover point for all, regardless of when the qualification was studied, which we hope will minimise confusion. This therefore affects your current year 12 students. </a:t>
            </a:r>
          </a:p>
          <a:p>
            <a:endParaRPr lang="en-GB" sz="1100" baseline="0" dirty="0"/>
          </a:p>
          <a:p>
            <a:r>
              <a:rPr lang="en-GB" sz="1100" baseline="0" dirty="0"/>
              <a:t>The decision to change the Tariff dates back to the 2012 QIR, where it was deemed that the current Tariff is no longer fit for purpose. Many reasons were cited including its inflexibility to accommodate VQs and international qualifications, expensive and complex methodology and a lack of transparency in determining points allocations. We believe that the new Tariff addresses all of these concerns.</a:t>
            </a:r>
          </a:p>
          <a:p>
            <a:endParaRPr lang="en-GB" sz="1100" baseline="0" dirty="0"/>
          </a:p>
          <a:p>
            <a:r>
              <a:rPr lang="en-GB" sz="1100" baseline="0" dirty="0"/>
              <a:t>Moreover, a defining principle has been that of minimal disruption, so relationships between qualifications on the Tariff have been maintained as far as possible. The only key change is that of repositioning the AS in line with UK regulator statements that its demand is inferior to that of the A level.</a:t>
            </a:r>
          </a:p>
          <a:p>
            <a:endParaRPr lang="en-GB" sz="1100" baseline="0" dirty="0"/>
          </a:p>
          <a:p>
            <a:r>
              <a:rPr lang="en-GB" sz="1100" baseline="0" dirty="0"/>
              <a:t>As part of this project, we have also been keen to emphasise that we are no way anticipating an increase in providers using the UCAS Tariff for entry requirements/ offer making. In fact, we have tried to reposition this metric as primarily in existence for the purpose of data management. Therefore, requirements and offers will continue to be expressed in subjects and grades where this is the case at the moment. </a:t>
            </a:r>
          </a:p>
          <a:p>
            <a:endParaRPr lang="en-GB" sz="1100" baseline="0" dirty="0"/>
          </a:p>
          <a:p>
            <a:endParaRPr lang="en-GB" sz="1100" baseline="0" dirty="0"/>
          </a:p>
          <a:p>
            <a:endParaRPr lang="en-GB" baseline="0" dirty="0"/>
          </a:p>
          <a:p>
            <a:endParaRPr lang="en-GB" baseline="0" dirty="0"/>
          </a:p>
          <a:p>
            <a:endParaRPr lang="en-GB" baseline="0" dirty="0"/>
          </a:p>
          <a:p>
            <a:endParaRPr lang="en-GB" dirty="0"/>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20</a:t>
            </a:fld>
            <a:endParaRPr lang="en-GB" dirty="0"/>
          </a:p>
        </p:txBody>
      </p:sp>
    </p:spTree>
    <p:extLst>
      <p:ext uri="{BB962C8B-B14F-4D97-AF65-F5344CB8AC3E}">
        <p14:creationId xmlns:p14="http://schemas.microsoft.com/office/powerpoint/2010/main" val="2651558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400" dirty="0"/>
              <a:t>This slide can be amended if you choose to delete certain sections/slides.</a:t>
            </a:r>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3</a:t>
            </a:fld>
            <a:endParaRPr lang="en-GB" dirty="0"/>
          </a:p>
        </p:txBody>
      </p:sp>
    </p:spTree>
    <p:extLst>
      <p:ext uri="{BB962C8B-B14F-4D97-AF65-F5344CB8AC3E}">
        <p14:creationId xmlns:p14="http://schemas.microsoft.com/office/powerpoint/2010/main" val="3032073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baseline="0" dirty="0"/>
              <a:t>The key point here is that whilst a lot has changed, the new Tariff in itself is simply a simple, qualification metric, which should not effect university entry requirements. </a:t>
            </a:r>
          </a:p>
          <a:p>
            <a:endParaRPr lang="en-GB" sz="1100" baseline="0" dirty="0"/>
          </a:p>
          <a:p>
            <a:r>
              <a:rPr lang="en-GB" sz="1100" baseline="0" dirty="0"/>
              <a:t>Although the Tariff numbers from 2017 will look and feel very different, the qualification requirements which they represent will not change as a result. </a:t>
            </a:r>
          </a:p>
          <a:p>
            <a:endParaRPr lang="en-GB" sz="1100" baseline="0" dirty="0"/>
          </a:p>
          <a:p>
            <a:r>
              <a:rPr lang="en-GB" sz="1100" baseline="0" dirty="0"/>
              <a:t>Notwithstanding this, we are acutely aware that this change does have the potential to worry learners, who will have sight of very different numbers. So, with this in mind, we are really keen to reach out to teachers and advisers to ensure that we are supporting you in supporting them in understanding this change.</a:t>
            </a:r>
          </a:p>
          <a:p>
            <a:endParaRPr lang="en-GB" sz="1100" baseline="0" dirty="0"/>
          </a:p>
        </p:txBody>
      </p:sp>
    </p:spTree>
    <p:extLst>
      <p:ext uri="{BB962C8B-B14F-4D97-AF65-F5344CB8AC3E}">
        <p14:creationId xmlns:p14="http://schemas.microsoft.com/office/powerpoint/2010/main" val="2875497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23</a:t>
            </a:fld>
            <a:endParaRPr lang="en-GB" dirty="0"/>
          </a:p>
        </p:txBody>
      </p:sp>
    </p:spTree>
    <p:extLst>
      <p:ext uri="{BB962C8B-B14F-4D97-AF65-F5344CB8AC3E}">
        <p14:creationId xmlns:p14="http://schemas.microsoft.com/office/powerpoint/2010/main" val="3266162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24</a:t>
            </a:fld>
            <a:endParaRPr lang="en-GB" dirty="0"/>
          </a:p>
        </p:txBody>
      </p:sp>
    </p:spTree>
    <p:extLst>
      <p:ext uri="{BB962C8B-B14F-4D97-AF65-F5344CB8AC3E}">
        <p14:creationId xmlns:p14="http://schemas.microsoft.com/office/powerpoint/2010/main" val="2440368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400" dirty="0"/>
              <a:t>IB Diploma –</a:t>
            </a:r>
            <a:r>
              <a:rPr lang="en-GB" sz="1400" baseline="0" dirty="0"/>
              <a:t> all composite qualifications are treated the same – each part attracts Tariff points e.g. WBQ, Pre-U etc. </a:t>
            </a:r>
          </a:p>
          <a:p>
            <a:pPr marL="285750" indent="-285750">
              <a:buFont typeface="Arial" panose="020B0604020202020204" pitchFamily="34" charset="0"/>
              <a:buChar char="•"/>
            </a:pPr>
            <a:r>
              <a:rPr lang="en-GB" sz="1400" baseline="0" dirty="0"/>
              <a:t>Composite parts: Higher and Standard Level (3 of each) plus Core (Theory of Knowledge, Extended Essay and CAS) </a:t>
            </a:r>
          </a:p>
          <a:p>
            <a:pPr marL="285750" indent="-285750">
              <a:buFont typeface="Arial" panose="020B0604020202020204" pitchFamily="34" charset="0"/>
              <a:buChar char="•"/>
            </a:pPr>
            <a:r>
              <a:rPr lang="en-GB" sz="1400" baseline="0" dirty="0"/>
              <a:t>Higher level – size band 4 (same as A level)</a:t>
            </a:r>
          </a:p>
          <a:p>
            <a:pPr marL="285750" indent="-285750">
              <a:buFont typeface="Arial" panose="020B0604020202020204" pitchFamily="34" charset="0"/>
              <a:buChar char="•"/>
            </a:pPr>
            <a:r>
              <a:rPr lang="en-GB" sz="1400" baseline="0" dirty="0"/>
              <a:t>Standard level – size band 2 (same as AS)</a:t>
            </a:r>
          </a:p>
          <a:p>
            <a:pPr marL="285750" indent="-285750">
              <a:buFont typeface="Arial" panose="020B0604020202020204" pitchFamily="34" charset="0"/>
              <a:buChar char="•"/>
            </a:pPr>
            <a:r>
              <a:rPr lang="en-GB" sz="1400" baseline="0" dirty="0"/>
              <a:t>Theory of Knowledge/ Extended Essay – size band 1 </a:t>
            </a:r>
          </a:p>
          <a:p>
            <a:pPr marL="285750" indent="-285750">
              <a:buFont typeface="Arial" panose="020B0604020202020204" pitchFamily="34" charset="0"/>
              <a:buChar char="•"/>
            </a:pPr>
            <a:r>
              <a:rPr lang="en-GB" sz="1400" dirty="0"/>
              <a:t>All now attract individual</a:t>
            </a:r>
            <a:r>
              <a:rPr lang="en-GB" sz="1400" baseline="0" dirty="0"/>
              <a:t> Tariff points as individually accredited by </a:t>
            </a:r>
            <a:r>
              <a:rPr lang="en-GB" sz="1400" baseline="0" dirty="0" err="1"/>
              <a:t>Ofqual</a:t>
            </a:r>
            <a:r>
              <a:rPr lang="en-GB" sz="1400" baseline="0" dirty="0"/>
              <a:t> (aside from CAS as not accredited so no points)</a:t>
            </a:r>
          </a:p>
          <a:p>
            <a:pPr marL="285750" indent="-285750">
              <a:buFont typeface="Arial" panose="020B0604020202020204" pitchFamily="34" charset="0"/>
              <a:buChar char="•"/>
            </a:pPr>
            <a:r>
              <a:rPr lang="en-GB" sz="1400" baseline="0" dirty="0"/>
              <a:t>Maximum is 45 = 6 x 7 + 3</a:t>
            </a:r>
          </a:p>
          <a:p>
            <a:endParaRPr lang="en-GB" dirty="0"/>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25</a:t>
            </a:fld>
            <a:endParaRPr lang="en-GB" dirty="0"/>
          </a:p>
        </p:txBody>
      </p:sp>
    </p:spTree>
    <p:extLst>
      <p:ext uri="{BB962C8B-B14F-4D97-AF65-F5344CB8AC3E}">
        <p14:creationId xmlns:p14="http://schemas.microsoft.com/office/powerpoint/2010/main" val="515632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400" dirty="0"/>
              <a:t>Examples for complete grade combinations.</a:t>
            </a:r>
          </a:p>
          <a:p>
            <a:endParaRPr lang="en-GB" sz="1400" dirty="0"/>
          </a:p>
          <a:p>
            <a:r>
              <a:rPr lang="en-GB" sz="1400" dirty="0"/>
              <a:t>Controversial</a:t>
            </a:r>
            <a:r>
              <a:rPr lang="en-GB" sz="1400" baseline="0" dirty="0"/>
              <a:t> issues:</a:t>
            </a:r>
          </a:p>
          <a:p>
            <a:pPr marL="285750" indent="-285750">
              <a:buFont typeface="Arial" panose="020B0604020202020204" pitchFamily="34" charset="0"/>
              <a:buChar char="•"/>
            </a:pPr>
            <a:r>
              <a:rPr lang="en-GB" sz="1400" baseline="0" dirty="0"/>
              <a:t>Lower grades no longer attract Tariff points (1 and 2 for HL and SL), as not deemed at Level 3</a:t>
            </a:r>
          </a:p>
          <a:p>
            <a:pPr marL="285750" indent="-285750">
              <a:buFont typeface="Arial" panose="020B0604020202020204" pitchFamily="34" charset="0"/>
              <a:buChar char="•"/>
            </a:pPr>
            <a:r>
              <a:rPr lang="en-GB" sz="1400" baseline="0" dirty="0"/>
              <a:t>Negative impact on its relationship to the A level within the Tariff, new compared to current </a:t>
            </a:r>
          </a:p>
          <a:p>
            <a:pPr marL="285750" indent="-285750">
              <a:buFont typeface="Arial" panose="020B0604020202020204" pitchFamily="34" charset="0"/>
              <a:buChar char="•"/>
            </a:pPr>
            <a:r>
              <a:rPr lang="en-GB" sz="1400" baseline="0" dirty="0"/>
              <a:t>Learners can achieve points for components without actually achieving the IB Diploma </a:t>
            </a:r>
            <a:endParaRPr lang="en-GB" sz="1400" dirty="0"/>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26</a:t>
            </a:fld>
            <a:endParaRPr lang="en-GB" dirty="0"/>
          </a:p>
        </p:txBody>
      </p:sp>
    </p:spTree>
    <p:extLst>
      <p:ext uri="{BB962C8B-B14F-4D97-AF65-F5344CB8AC3E}">
        <p14:creationId xmlns:p14="http://schemas.microsoft.com/office/powerpoint/2010/main" val="3378293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27</a:t>
            </a:fld>
            <a:endParaRPr lang="en-GB" dirty="0"/>
          </a:p>
        </p:txBody>
      </p:sp>
    </p:spTree>
    <p:extLst>
      <p:ext uri="{BB962C8B-B14F-4D97-AF65-F5344CB8AC3E}">
        <p14:creationId xmlns:p14="http://schemas.microsoft.com/office/powerpoint/2010/main" val="4236411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28</a:t>
            </a:fld>
            <a:endParaRPr lang="en-GB" dirty="0"/>
          </a:p>
        </p:txBody>
      </p:sp>
    </p:spTree>
    <p:extLst>
      <p:ext uri="{BB962C8B-B14F-4D97-AF65-F5344CB8AC3E}">
        <p14:creationId xmlns:p14="http://schemas.microsoft.com/office/powerpoint/2010/main" val="3168437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400" dirty="0"/>
              <a:t>Composite</a:t>
            </a:r>
            <a:r>
              <a:rPr lang="en-GB" sz="1400" baseline="0" dirty="0"/>
              <a:t> qualification: Principal Subjects + Global Perspectives and Research (GPR)</a:t>
            </a:r>
          </a:p>
          <a:p>
            <a:r>
              <a:rPr lang="en-GB" sz="1400" baseline="0" dirty="0"/>
              <a:t>Both Principal subjects and GPR are size band 4 (same as A level) </a:t>
            </a:r>
          </a:p>
          <a:p>
            <a:r>
              <a:rPr lang="en-GB" sz="1400" baseline="0" dirty="0"/>
              <a:t>To achieve Pre-U, need 3 Certificates +GPR</a:t>
            </a:r>
          </a:p>
          <a:p>
            <a:r>
              <a:rPr lang="en-GB" sz="1400" baseline="0" dirty="0"/>
              <a:t>Controversial points:</a:t>
            </a:r>
          </a:p>
          <a:p>
            <a:pPr marL="285750" indent="-285750">
              <a:buFont typeface="Arial" panose="020B0604020202020204" pitchFamily="34" charset="0"/>
              <a:buChar char="•"/>
            </a:pPr>
            <a:r>
              <a:rPr lang="en-GB" sz="1400" baseline="0" dirty="0"/>
              <a:t>Same points achieved at top end of scale (D1 and D2), as those superseding that are deemed to be Level 4 </a:t>
            </a:r>
            <a:endParaRPr lang="en-GB" sz="1400" dirty="0"/>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29</a:t>
            </a:fld>
            <a:endParaRPr lang="en-GB" dirty="0"/>
          </a:p>
        </p:txBody>
      </p:sp>
    </p:spTree>
    <p:extLst>
      <p:ext uri="{BB962C8B-B14F-4D97-AF65-F5344CB8AC3E}">
        <p14:creationId xmlns:p14="http://schemas.microsoft.com/office/powerpoint/2010/main" val="1763231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75947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2155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sz="1100" dirty="0"/>
              <a:t>Now,</a:t>
            </a:r>
            <a:r>
              <a:rPr lang="en-GB" sz="1100" baseline="0" dirty="0"/>
              <a:t> let’s take a look at what is changing. </a:t>
            </a:r>
          </a:p>
          <a:p>
            <a:endParaRPr lang="en-GB" sz="1100" baseline="0" dirty="0"/>
          </a:p>
          <a:p>
            <a:r>
              <a:rPr lang="en-GB" sz="1100" baseline="0" dirty="0"/>
              <a:t>For applicants applying in 2016 and entering HE in 2017, the current Tariff will be replaced by the new Tariff. This entails one, singular switchover point for all, regardless of when the qualification was studied, which we hope will minimise confusion. This therefore affects your current year 12 students. </a:t>
            </a:r>
          </a:p>
          <a:p>
            <a:endParaRPr lang="en-GB" sz="1100" baseline="0" dirty="0"/>
          </a:p>
          <a:p>
            <a:r>
              <a:rPr lang="en-GB" sz="1100" baseline="0" dirty="0"/>
              <a:t>The decision to change the Tariff dates back to the 2012 Qualification Information Review, where it was deemed that the current Tariff is no longer fit for purpose. Many reasons were cited including its inflexibility to accommodate VQs and international </a:t>
            </a:r>
            <a:r>
              <a:rPr lang="en-GB" sz="1100" baseline="0" dirty="0" err="1"/>
              <a:t>quals</a:t>
            </a:r>
            <a:r>
              <a:rPr lang="en-GB" sz="1100" baseline="0" dirty="0"/>
              <a:t>, expensive and complex methodology and a lack of transparency in determining points allocations. We believe that the new Tariff addresses all of these concerns.</a:t>
            </a:r>
          </a:p>
          <a:p>
            <a:endParaRPr lang="en-GB" sz="1100" baseline="0" dirty="0"/>
          </a:p>
          <a:p>
            <a:r>
              <a:rPr lang="en-GB" sz="1100" baseline="0" dirty="0"/>
              <a:t>Moreover, a defining principle has been that of minimal disruption, so relationships between qualifications on the Tariff have been maintained as far as possible. The only key change is that of repositioning the AS in line with UK regulator statements that its demand is inferior to that of the A level.</a:t>
            </a:r>
          </a:p>
          <a:p>
            <a:endParaRPr lang="en-GB" sz="1100" baseline="0" dirty="0"/>
          </a:p>
          <a:p>
            <a:r>
              <a:rPr lang="en-GB" sz="1100" baseline="0" dirty="0"/>
              <a:t>As part of this project, we have also been keen to emphasise that we are not anticipating an increase in providers using the UCAS Tariff for entry requirements/ offer making. In fact, we have tried to reposition this metric as primarily in existence for the purpose of data management. Therefore, requirements and offers will continue to be expressed in subjects and grades where this is the case at the moment. </a:t>
            </a:r>
          </a:p>
          <a:p>
            <a:endParaRPr lang="en-GB" sz="1100" baseline="0" dirty="0"/>
          </a:p>
          <a:p>
            <a:r>
              <a:rPr lang="en-GB" sz="1100" baseline="0" dirty="0"/>
              <a:t>That said, many learners will come into contact with Tariff points, so it is imperative that we ensure that we are supporting you in revising your materials and making the necessary changes to resources. </a:t>
            </a:r>
          </a:p>
          <a:p>
            <a:endParaRPr lang="en-GB" sz="1100" baseline="0" dirty="0"/>
          </a:p>
          <a:p>
            <a:endParaRPr lang="en-GB" sz="1100" baseline="0" dirty="0"/>
          </a:p>
          <a:p>
            <a:endParaRPr lang="en-GB" baseline="0" dirty="0"/>
          </a:p>
          <a:p>
            <a:endParaRPr lang="en-GB" baseline="0" dirty="0"/>
          </a:p>
          <a:p>
            <a:endParaRPr lang="en-GB" baseline="0" dirty="0"/>
          </a:p>
          <a:p>
            <a:endParaRPr lang="en-GB" dirty="0"/>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4</a:t>
            </a:fld>
            <a:endParaRPr lang="en-GB" dirty="0"/>
          </a:p>
        </p:txBody>
      </p:sp>
    </p:spTree>
    <p:extLst>
      <p:ext uri="{BB962C8B-B14F-4D97-AF65-F5344CB8AC3E}">
        <p14:creationId xmlns:p14="http://schemas.microsoft.com/office/powerpoint/2010/main" val="1253340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36853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illustrates</a:t>
            </a:r>
            <a:r>
              <a:rPr lang="en-GB" baseline="0" dirty="0"/>
              <a:t> the </a:t>
            </a:r>
            <a:r>
              <a:rPr lang="en-GB" sz="1800" dirty="0"/>
              <a:t>key dates, to show when the new Tariff becomes real. Although</a:t>
            </a:r>
            <a:r>
              <a:rPr lang="en-GB" sz="1800" baseline="0" dirty="0"/>
              <a:t> precise publication dates will vary, universities will typically publish their prospectuses in January 2016, so learners can expect to ‘see’ points in their new format from that point onwards. </a:t>
            </a:r>
            <a:endParaRPr lang="en-GB" dirty="0"/>
          </a:p>
        </p:txBody>
      </p:sp>
    </p:spTree>
    <p:extLst>
      <p:ext uri="{BB962C8B-B14F-4D97-AF65-F5344CB8AC3E}">
        <p14:creationId xmlns:p14="http://schemas.microsoft.com/office/powerpoint/2010/main" val="425869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78928" rtl="0" eaLnBrk="1" fontAlgn="auto" latinLnBrk="0" hangingPunct="1">
              <a:lnSpc>
                <a:spcPct val="100000"/>
              </a:lnSpc>
              <a:spcBef>
                <a:spcPts val="0"/>
              </a:spcBef>
              <a:spcAft>
                <a:spcPts val="0"/>
              </a:spcAft>
              <a:buClrTx/>
              <a:buSzTx/>
              <a:buFontTx/>
              <a:buNone/>
              <a:tabLst/>
              <a:defRPr/>
            </a:pPr>
            <a:r>
              <a:rPr lang="en-GB" sz="1100" dirty="0"/>
              <a:t>The</a:t>
            </a:r>
            <a:r>
              <a:rPr lang="en-GB" sz="1100" baseline="0" dirty="0"/>
              <a:t> new methodology has been designed to be as transparent as possible. It is a simple size by demand calculation. </a:t>
            </a:r>
          </a:p>
          <a:p>
            <a:pPr marL="0" marR="0" indent="0" algn="l" defTabSz="1278928" rtl="0" eaLnBrk="1" fontAlgn="auto" latinLnBrk="0" hangingPunct="1">
              <a:lnSpc>
                <a:spcPct val="100000"/>
              </a:lnSpc>
              <a:spcBef>
                <a:spcPts val="0"/>
              </a:spcBef>
              <a:spcAft>
                <a:spcPts val="0"/>
              </a:spcAft>
              <a:buClrTx/>
              <a:buSzTx/>
              <a:buFontTx/>
              <a:buNone/>
              <a:tabLst/>
              <a:defRPr/>
            </a:pPr>
            <a:endParaRPr lang="en-GB" sz="1100" dirty="0"/>
          </a:p>
          <a:p>
            <a:pPr marL="0" marR="0" indent="0" algn="l" defTabSz="1278928" rtl="0" eaLnBrk="1" fontAlgn="auto" latinLnBrk="0" hangingPunct="1">
              <a:lnSpc>
                <a:spcPct val="100000"/>
              </a:lnSpc>
              <a:spcBef>
                <a:spcPts val="0"/>
              </a:spcBef>
              <a:spcAft>
                <a:spcPts val="0"/>
              </a:spcAft>
              <a:buClrTx/>
              <a:buSzTx/>
              <a:buFontTx/>
              <a:buNone/>
              <a:tabLst/>
              <a:defRPr/>
            </a:pPr>
            <a:r>
              <a:rPr lang="en-GB" sz="1100" dirty="0"/>
              <a:t>The new total Tariff points will appear in the same type of Tariff Tables as the current Tariff. This means that students, teachers and advisers can focus on the new Total Tariff numbers as detailed in the </a:t>
            </a:r>
            <a:r>
              <a:rPr lang="en-GB" sz="1100" dirty="0">
                <a:solidFill>
                  <a:srgbClr val="FF0000"/>
                </a:solidFill>
              </a:rPr>
              <a:t>new UCAS Tariff Tables.</a:t>
            </a:r>
          </a:p>
          <a:p>
            <a:pPr marL="0" marR="0" indent="0" algn="l" defTabSz="1278928" rtl="0" eaLnBrk="1" fontAlgn="auto" latinLnBrk="0" hangingPunct="1">
              <a:lnSpc>
                <a:spcPct val="100000"/>
              </a:lnSpc>
              <a:spcBef>
                <a:spcPts val="0"/>
              </a:spcBef>
              <a:spcAft>
                <a:spcPts val="0"/>
              </a:spcAft>
              <a:buClrTx/>
              <a:buSzTx/>
              <a:buFontTx/>
              <a:buNone/>
              <a:tabLst/>
              <a:defRPr/>
            </a:pPr>
            <a:endParaRPr lang="en-GB" sz="1100" dirty="0">
              <a:solidFill>
                <a:srgbClr val="FF0000"/>
              </a:solidFill>
            </a:endParaRPr>
          </a:p>
          <a:p>
            <a:pPr marL="0" marR="0" indent="0" algn="l" defTabSz="1278928" rtl="0" eaLnBrk="1" fontAlgn="auto" latinLnBrk="0" hangingPunct="1">
              <a:lnSpc>
                <a:spcPct val="100000"/>
              </a:lnSpc>
              <a:spcBef>
                <a:spcPts val="0"/>
              </a:spcBef>
              <a:spcAft>
                <a:spcPts val="0"/>
              </a:spcAft>
              <a:buClrTx/>
              <a:buSzTx/>
              <a:buFontTx/>
              <a:buNone/>
              <a:tabLst/>
              <a:defRPr/>
            </a:pPr>
            <a:endParaRPr lang="en-GB" sz="1100" dirty="0"/>
          </a:p>
        </p:txBody>
      </p:sp>
    </p:spTree>
    <p:extLst>
      <p:ext uri="{BB962C8B-B14F-4D97-AF65-F5344CB8AC3E}">
        <p14:creationId xmlns:p14="http://schemas.microsoft.com/office/powerpoint/2010/main" val="2943965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spcBef>
                <a:spcPts val="0"/>
              </a:spcBef>
              <a:buFont typeface="Wingdings" panose="05000000000000000000" pitchFamily="2" charset="2"/>
              <a:buChar char="§"/>
            </a:pPr>
            <a:r>
              <a:rPr lang="en-US" sz="1100" dirty="0"/>
              <a:t>The AS remains half the size of an A level and is size band 2</a:t>
            </a:r>
          </a:p>
          <a:p>
            <a:pPr>
              <a:spcBef>
                <a:spcPts val="0"/>
              </a:spcBef>
            </a:pPr>
            <a:endParaRPr lang="en-GB" sz="1100" dirty="0"/>
          </a:p>
          <a:p>
            <a:pPr marL="342900" indent="-342900">
              <a:spcBef>
                <a:spcPts val="0"/>
              </a:spcBef>
              <a:buFont typeface="Wingdings" panose="05000000000000000000" pitchFamily="2" charset="2"/>
              <a:buChar char="§"/>
            </a:pPr>
            <a:r>
              <a:rPr lang="en-US" sz="1100" dirty="0"/>
              <a:t>Scottish </a:t>
            </a:r>
            <a:r>
              <a:rPr lang="en-US" sz="1100" dirty="0" err="1"/>
              <a:t>Highers</a:t>
            </a:r>
            <a:r>
              <a:rPr lang="en-US" sz="1100" dirty="0"/>
              <a:t> are allocated to a size band in between AS and A level</a:t>
            </a:r>
          </a:p>
          <a:p>
            <a:pPr>
              <a:spcBef>
                <a:spcPts val="0"/>
              </a:spcBef>
            </a:pPr>
            <a:endParaRPr lang="en-GB" sz="1100" dirty="0"/>
          </a:p>
          <a:p>
            <a:pPr marL="342900" indent="-342900">
              <a:spcBef>
                <a:spcPts val="0"/>
              </a:spcBef>
              <a:buFont typeface="Wingdings" panose="05000000000000000000" pitchFamily="2" charset="2"/>
              <a:buChar char="§"/>
            </a:pPr>
            <a:r>
              <a:rPr lang="en-US" sz="1100" dirty="0"/>
              <a:t>Scottish Advanced Higher, WBC,</a:t>
            </a:r>
            <a:r>
              <a:rPr lang="en-US" sz="1100" baseline="0" dirty="0"/>
              <a:t> </a:t>
            </a:r>
            <a:r>
              <a:rPr lang="en-US" sz="1100" dirty="0"/>
              <a:t>A levels, IB HL, Pre-U Principal Subjects are in the same size band, size band 4</a:t>
            </a:r>
          </a:p>
          <a:p>
            <a:pPr marL="0" indent="0">
              <a:spcBef>
                <a:spcPts val="0"/>
              </a:spcBef>
              <a:buFont typeface="Wingdings" panose="05000000000000000000" pitchFamily="2" charset="2"/>
              <a:buNone/>
            </a:pPr>
            <a:endParaRPr lang="en-US" sz="1100" dirty="0"/>
          </a:p>
          <a:p>
            <a:pPr>
              <a:spcBef>
                <a:spcPts val="0"/>
              </a:spcBef>
            </a:pPr>
            <a:endParaRPr lang="en-US" sz="1800" dirty="0"/>
          </a:p>
          <a:p>
            <a:endParaRPr lang="en-GB" dirty="0"/>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7</a:t>
            </a:fld>
            <a:endParaRPr lang="en-GB" dirty="0"/>
          </a:p>
        </p:txBody>
      </p:sp>
    </p:spTree>
    <p:extLst>
      <p:ext uri="{BB962C8B-B14F-4D97-AF65-F5344CB8AC3E}">
        <p14:creationId xmlns:p14="http://schemas.microsoft.com/office/powerpoint/2010/main" val="3352444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buFont typeface="Wingdings" panose="05000000000000000000" pitchFamily="2" charset="2"/>
              <a:buChar char="§"/>
            </a:pPr>
            <a:r>
              <a:rPr lang="en-US" sz="1100" dirty="0">
                <a:latin typeface="+mn-lt"/>
              </a:rPr>
              <a:t>The new Tariff uses a 3-14 point scale with </a:t>
            </a:r>
            <a:r>
              <a:rPr lang="en-US" sz="1100" b="1" dirty="0">
                <a:latin typeface="+mn-lt"/>
              </a:rPr>
              <a:t>12 grade bands</a:t>
            </a:r>
          </a:p>
          <a:p>
            <a:pPr marL="0" indent="0">
              <a:buFont typeface="Wingdings" panose="05000000000000000000" pitchFamily="2" charset="2"/>
              <a:buNone/>
            </a:pPr>
            <a:endParaRPr lang="en-US" sz="1100" b="1" dirty="0">
              <a:latin typeface="+mn-lt"/>
            </a:endParaRPr>
          </a:p>
          <a:p>
            <a:pPr marL="342900" indent="-342900">
              <a:buFont typeface="Wingdings" panose="05000000000000000000" pitchFamily="2" charset="2"/>
              <a:buChar char="§"/>
            </a:pPr>
            <a:r>
              <a:rPr lang="en-US" sz="1100" b="0" dirty="0">
                <a:latin typeface="+mn-lt"/>
              </a:rPr>
              <a:t>Common policy is that pass/fail qualification is aligned to </a:t>
            </a:r>
            <a:r>
              <a:rPr lang="en-US" sz="1100" b="1" dirty="0">
                <a:latin typeface="+mn-lt"/>
              </a:rPr>
              <a:t>grade band 8 </a:t>
            </a:r>
          </a:p>
          <a:p>
            <a:pPr marL="342900" indent="-342900">
              <a:buFont typeface="Wingdings" panose="05000000000000000000" pitchFamily="2" charset="2"/>
              <a:buChar char="§"/>
            </a:pPr>
            <a:endParaRPr lang="en-US" sz="1100" dirty="0">
              <a:latin typeface="+mn-lt"/>
            </a:endParaRPr>
          </a:p>
          <a:p>
            <a:pPr marL="342900" indent="-342900">
              <a:buFont typeface="Wingdings" panose="05000000000000000000" pitchFamily="2" charset="2"/>
              <a:buChar char="§"/>
            </a:pPr>
            <a:r>
              <a:rPr lang="en-US" sz="1100" dirty="0">
                <a:latin typeface="+mn-lt"/>
              </a:rPr>
              <a:t>Scale </a:t>
            </a:r>
            <a:r>
              <a:rPr lang="en-US" sz="1100" b="1" dirty="0">
                <a:latin typeface="+mn-lt"/>
              </a:rPr>
              <a:t>starts at 3 points </a:t>
            </a:r>
            <a:r>
              <a:rPr lang="en-US" sz="1100" dirty="0">
                <a:latin typeface="+mn-lt"/>
              </a:rPr>
              <a:t>as 1 point does not provide a sufficient multiplier effect</a:t>
            </a:r>
          </a:p>
          <a:p>
            <a:pPr marL="342900" indent="-342900">
              <a:buFont typeface="Wingdings" panose="05000000000000000000" pitchFamily="2" charset="2"/>
              <a:buChar char="§"/>
            </a:pPr>
            <a:endParaRPr lang="en-US" sz="1100" dirty="0">
              <a:latin typeface="+mn-lt"/>
            </a:endParaRPr>
          </a:p>
          <a:p>
            <a:pPr marL="342900" indent="-342900">
              <a:buFont typeface="Wingdings" panose="05000000000000000000" pitchFamily="2" charset="2"/>
              <a:buChar char="§"/>
            </a:pPr>
            <a:r>
              <a:rPr lang="en-US" sz="1100" dirty="0">
                <a:latin typeface="+mn-lt"/>
              </a:rPr>
              <a:t>The scale ensures that key UK benchmark qualifications such as Scottish </a:t>
            </a:r>
            <a:r>
              <a:rPr lang="en-US" sz="1100" dirty="0" err="1">
                <a:latin typeface="+mn-lt"/>
              </a:rPr>
              <a:t>Highers</a:t>
            </a:r>
            <a:r>
              <a:rPr lang="en-US" sz="1100" dirty="0">
                <a:latin typeface="+mn-lt"/>
              </a:rPr>
              <a:t> can be </a:t>
            </a:r>
            <a:r>
              <a:rPr lang="en-US" sz="1100" b="1" dirty="0">
                <a:latin typeface="+mn-lt"/>
              </a:rPr>
              <a:t>precisely positioned </a:t>
            </a:r>
            <a:r>
              <a:rPr lang="en-US" sz="1100" dirty="0">
                <a:latin typeface="+mn-lt"/>
              </a:rPr>
              <a:t>in agreement with UK qualification regulators</a:t>
            </a:r>
          </a:p>
          <a:p>
            <a:pPr marL="342900" indent="-342900">
              <a:buFont typeface="Arial" panose="020B0604020202020204" pitchFamily="34" charset="0"/>
              <a:buChar char="•"/>
            </a:pPr>
            <a:endParaRPr lang="en-US" sz="1100" b="1" dirty="0">
              <a:latin typeface="+mn-lt"/>
            </a:endParaRPr>
          </a:p>
          <a:p>
            <a:pPr marL="342900" indent="-342900">
              <a:buFont typeface="Wingdings" panose="05000000000000000000" pitchFamily="2" charset="2"/>
              <a:buChar char="§"/>
            </a:pPr>
            <a:r>
              <a:rPr lang="en-US" sz="1100" dirty="0">
                <a:latin typeface="+mn-lt"/>
              </a:rPr>
              <a:t>The scale is </a:t>
            </a:r>
            <a:r>
              <a:rPr lang="en-US" sz="1100" b="1" dirty="0">
                <a:latin typeface="+mn-lt"/>
              </a:rPr>
              <a:t>finite </a:t>
            </a:r>
            <a:r>
              <a:rPr lang="en-US" sz="1100" dirty="0">
                <a:latin typeface="+mn-lt"/>
              </a:rPr>
              <a:t>– for example, qualification grades operating significantly above A* at A level are considered Level 4 e.g. higher grades of Principal Subjects</a:t>
            </a:r>
            <a:r>
              <a:rPr lang="en-US" sz="1100" baseline="0" dirty="0">
                <a:latin typeface="+mn-lt"/>
              </a:rPr>
              <a:t> of Pre-U</a:t>
            </a:r>
            <a:endParaRPr lang="en-US" sz="1100" dirty="0">
              <a:latin typeface="+mn-lt"/>
            </a:endParaRPr>
          </a:p>
          <a:p>
            <a:endParaRPr lang="en-GB" dirty="0"/>
          </a:p>
        </p:txBody>
      </p:sp>
      <p:sp>
        <p:nvSpPr>
          <p:cNvPr id="4" name="Date Placeholder 3"/>
          <p:cNvSpPr>
            <a:spLocks noGrp="1"/>
          </p:cNvSpPr>
          <p:nvPr>
            <p:ph type="dt" idx="10"/>
          </p:nvPr>
        </p:nvSpPr>
        <p:spPr/>
        <p:txBody>
          <a:bodyPr/>
          <a:lstStyle/>
          <a:p>
            <a:fld id="{79BAFB38-BCC0-4EB1-8F59-CE7513EA4425}" type="datetimeFigureOut">
              <a:rPr lang="en-GB" smtClean="0"/>
              <a:pPr/>
              <a:t>25/04/2018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9C087A4-34AA-4176-9487-BC24DDCA00CC}" type="slidenum">
              <a:rPr lang="en-GB" smtClean="0"/>
              <a:pPr/>
              <a:t>8</a:t>
            </a:fld>
            <a:endParaRPr lang="en-GB" dirty="0"/>
          </a:p>
        </p:txBody>
      </p:sp>
    </p:spTree>
    <p:extLst>
      <p:ext uri="{BB962C8B-B14F-4D97-AF65-F5344CB8AC3E}">
        <p14:creationId xmlns:p14="http://schemas.microsoft.com/office/powerpoint/2010/main" val="3859407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dirty="0"/>
              <a:t>This</a:t>
            </a:r>
            <a:r>
              <a:rPr lang="en-GB" sz="1100" baseline="0" dirty="0"/>
              <a:t> is a screen shot of what the new Tariff points will look like. </a:t>
            </a:r>
          </a:p>
          <a:p>
            <a:endParaRPr lang="en-GB" sz="1100" baseline="0" dirty="0"/>
          </a:p>
          <a:p>
            <a:r>
              <a:rPr lang="en-GB" sz="1100" baseline="0" dirty="0"/>
              <a:t>Note that if you wish to see the logic driving the full calculation, there is another document on ucas.com called the qualification list where this will be detailed. </a:t>
            </a:r>
            <a:endParaRPr lang="en-GB" sz="1100" dirty="0"/>
          </a:p>
        </p:txBody>
      </p:sp>
    </p:spTree>
    <p:extLst>
      <p:ext uri="{BB962C8B-B14F-4D97-AF65-F5344CB8AC3E}">
        <p14:creationId xmlns:p14="http://schemas.microsoft.com/office/powerpoint/2010/main" val="3995483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Here you can see</a:t>
            </a:r>
            <a:r>
              <a:rPr lang="en-GB" sz="1100" baseline="0" dirty="0"/>
              <a:t> further extracts from BTEC qualifications, again with size bands and grade bands </a:t>
            </a:r>
            <a:endParaRPr lang="en-GB" sz="1100" dirty="0"/>
          </a:p>
        </p:txBody>
      </p:sp>
    </p:spTree>
    <p:extLst>
      <p:ext uri="{BB962C8B-B14F-4D97-AF65-F5344CB8AC3E}">
        <p14:creationId xmlns:p14="http://schemas.microsoft.com/office/powerpoint/2010/main" val="2844592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GB"/>
              <a:t>Click to edit Master title style</a:t>
            </a:r>
            <a:endParaRPr lang="en-US"/>
          </a:p>
        </p:txBody>
      </p:sp>
      <p:sp>
        <p:nvSpPr>
          <p:cNvPr id="3" name="Date Placeholder 2"/>
          <p:cNvSpPr>
            <a:spLocks noGrp="1"/>
          </p:cNvSpPr>
          <p:nvPr>
            <p:ph type="dt" sz="half" idx="10"/>
          </p:nvPr>
        </p:nvSpPr>
        <p:spPr/>
        <p:txBody>
          <a:bodyPr/>
          <a:lstStyle/>
          <a:p>
            <a:fld id="{F7E0D71F-9E00-CB47-A8DB-260BE3AFCB8F}" type="datetimeFigureOut">
              <a:rPr lang="en-US" smtClean="0"/>
              <a:pPr/>
              <a:t>4/25/2018</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59655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SubTitle &amp;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8219256" cy="639762"/>
          </a:xfrm>
          <a:prstGeom prst="rect">
            <a:avLst/>
          </a:prstGeom>
        </p:spPr>
        <p:txBody>
          <a:bodyPr anchor="b"/>
          <a:lstStyle>
            <a:lvl1pPr marL="0" indent="0">
              <a:buNone/>
              <a:defRPr sz="2429" b="1">
                <a:solidFill>
                  <a:srgbClr val="FF0000"/>
                </a:solidFill>
              </a:defRPr>
            </a:lvl1pPr>
            <a:lvl2pPr marL="456769" indent="0">
              <a:buNone/>
              <a:defRPr sz="2000" b="1"/>
            </a:lvl2pPr>
            <a:lvl3pPr marL="913538" indent="0">
              <a:buNone/>
              <a:defRPr sz="1786" b="1"/>
            </a:lvl3pPr>
            <a:lvl4pPr marL="1370308" indent="0">
              <a:buNone/>
              <a:defRPr sz="1571" b="1"/>
            </a:lvl4pPr>
            <a:lvl5pPr marL="1827077" indent="0">
              <a:buNone/>
              <a:defRPr sz="1571" b="1"/>
            </a:lvl5pPr>
            <a:lvl6pPr marL="2283851" indent="0">
              <a:buNone/>
              <a:defRPr sz="1571" b="1"/>
            </a:lvl6pPr>
            <a:lvl7pPr marL="2740623" indent="0">
              <a:buNone/>
              <a:defRPr sz="1571" b="1"/>
            </a:lvl7pPr>
            <a:lvl8pPr marL="3197392" indent="0">
              <a:buNone/>
              <a:defRPr sz="1571" b="1"/>
            </a:lvl8pPr>
            <a:lvl9pPr marL="3654164" indent="0">
              <a:buNone/>
              <a:defRPr sz="1571" b="1"/>
            </a:lvl9pPr>
          </a:lstStyle>
          <a:p>
            <a:pPr lvl="0"/>
            <a:r>
              <a:rPr lang="en-US" dirty="0"/>
              <a:t>Click to edit Master text styles</a:t>
            </a:r>
          </a:p>
        </p:txBody>
      </p:sp>
      <p:sp>
        <p:nvSpPr>
          <p:cNvPr id="4" name="Content Placeholder 3"/>
          <p:cNvSpPr>
            <a:spLocks noGrp="1"/>
          </p:cNvSpPr>
          <p:nvPr>
            <p:ph sz="half" idx="2"/>
          </p:nvPr>
        </p:nvSpPr>
        <p:spPr>
          <a:xfrm>
            <a:off x="457200" y="2174875"/>
            <a:ext cx="8219256" cy="3951288"/>
          </a:xfrm>
          <a:prstGeom prst="rect">
            <a:avLst/>
          </a:prstGeom>
        </p:spPr>
        <p:txBody>
          <a:bodyPr/>
          <a:lstStyle>
            <a:lvl1pPr>
              <a:buFont typeface="Arial" pitchFamily="34" charset="0"/>
              <a:buChar char="•"/>
              <a:defRPr sz="2429"/>
            </a:lvl1pPr>
            <a:lvl2pPr>
              <a:buFont typeface="Arial" pitchFamily="34" charset="0"/>
              <a:buChar char="•"/>
              <a:defRPr sz="2000"/>
            </a:lvl2pPr>
            <a:lvl3pPr>
              <a:buFont typeface="Arial" pitchFamily="34" charset="0"/>
              <a:buChar char="•"/>
              <a:defRPr sz="1786"/>
            </a:lvl3pPr>
            <a:lvl4pPr>
              <a:buFont typeface="Arial" pitchFamily="34" charset="0"/>
              <a:buChar char="•"/>
              <a:defRPr sz="1571"/>
            </a:lvl4pPr>
            <a:lvl5pPr>
              <a:buFont typeface="Arial" pitchFamily="34" charset="0"/>
              <a:buChar char="•"/>
              <a:defRPr sz="1571"/>
            </a:lvl5pPr>
            <a:lvl6pPr>
              <a:defRPr sz="1571"/>
            </a:lvl6pPr>
            <a:lvl7pPr>
              <a:defRPr sz="1571"/>
            </a:lvl7pPr>
            <a:lvl8pPr>
              <a:defRPr sz="1571"/>
            </a:lvl8pPr>
            <a:lvl9pPr>
              <a:defRPr sz="1571"/>
            </a:lvl9pPr>
          </a:lstStyle>
          <a:p>
            <a:pPr lvl="0"/>
            <a:r>
              <a:rPr lang="en-US" dirty="0"/>
              <a:t>Click to edit Master text styles</a:t>
            </a:r>
          </a:p>
          <a:p>
            <a:pPr lvl="1"/>
            <a:r>
              <a:rPr lang="en-US" dirty="0"/>
              <a:t>Second level</a:t>
            </a:r>
          </a:p>
        </p:txBody>
      </p:sp>
      <p:sp>
        <p:nvSpPr>
          <p:cNvPr id="7" name="Date Placeholder 6"/>
          <p:cNvSpPr>
            <a:spLocks noGrp="1"/>
          </p:cNvSpPr>
          <p:nvPr>
            <p:ph type="dt" sz="half" idx="10"/>
          </p:nvPr>
        </p:nvSpPr>
        <p:spPr/>
        <p:txBody>
          <a:bodyPr/>
          <a:lstStyle/>
          <a:p>
            <a:fld id="{41C25A2F-DD4B-4206-87EF-554AA521FBB0}" type="datetime1">
              <a:rPr lang="en-GB" smtClean="0"/>
              <a:pPr/>
              <a:t>25/04/2018</a:t>
            </a:fld>
            <a:endParaRPr lang="en-GB" dirty="0"/>
          </a:p>
        </p:txBody>
      </p:sp>
      <p:sp>
        <p:nvSpPr>
          <p:cNvPr id="8" name="Footer Placeholder 7"/>
          <p:cNvSpPr>
            <a:spLocks noGrp="1"/>
          </p:cNvSpPr>
          <p:nvPr>
            <p:ph type="ftr" sz="quarter" idx="11"/>
          </p:nvPr>
        </p:nvSpPr>
        <p:spPr>
          <a:xfrm>
            <a:off x="1699378" y="6303194"/>
            <a:ext cx="2872622" cy="365125"/>
          </a:xfrm>
          <a:prstGeom prst="rect">
            <a:avLst/>
          </a:prstGeom>
        </p:spPr>
        <p:txBody>
          <a:bodyPr/>
          <a:lstStyle/>
          <a:p>
            <a:r>
              <a:rPr lang="en-GB" dirty="0"/>
              <a:t>At the heart of connecting people to higher education</a:t>
            </a:r>
          </a:p>
        </p:txBody>
      </p:sp>
      <p:sp>
        <p:nvSpPr>
          <p:cNvPr id="9" name="Slide Number Placeholder 8"/>
          <p:cNvSpPr>
            <a:spLocks noGrp="1"/>
          </p:cNvSpPr>
          <p:nvPr>
            <p:ph type="sldNum" sz="quarter" idx="12"/>
          </p:nvPr>
        </p:nvSpPr>
        <p:spPr>
          <a:xfrm>
            <a:off x="8316416" y="6356359"/>
            <a:ext cx="549424" cy="365125"/>
          </a:xfrm>
          <a:prstGeom prst="rect">
            <a:avLst/>
          </a:prstGeom>
        </p:spPr>
        <p:txBody>
          <a:bodyPr/>
          <a:lstStyle/>
          <a:p>
            <a:fld id="{4A73001F-84D8-48B7-9690-BD096A4D8920}" type="slidenum">
              <a:rPr lang="en-GB" smtClean="0"/>
              <a:pPr/>
              <a:t>‹#›</a:t>
            </a:fld>
            <a:endParaRPr lang="en-GB" dirty="0"/>
          </a:p>
        </p:txBody>
      </p:sp>
      <p:sp>
        <p:nvSpPr>
          <p:cNvPr id="10" name="Title 1"/>
          <p:cNvSpPr>
            <a:spLocks noGrp="1"/>
          </p:cNvSpPr>
          <p:nvPr>
            <p:ph type="title"/>
          </p:nvPr>
        </p:nvSpPr>
        <p:spPr>
          <a:xfrm>
            <a:off x="457200" y="274638"/>
            <a:ext cx="8229600" cy="1143000"/>
          </a:xfrm>
          <a:prstGeom prst="rect">
            <a:avLst/>
          </a:prstGeom>
        </p:spPr>
        <p:txBody>
          <a:bodyPr>
            <a:normAutofit/>
          </a:bodyPr>
          <a:lstStyle>
            <a:lvl1pPr algn="l">
              <a:defRPr sz="3572" b="1">
                <a:solidFill>
                  <a:srgbClr val="FF0000"/>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301764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ormAutofit/>
          </a:bodyPr>
          <a:lstStyle>
            <a:lvl1pPr algn="l">
              <a:defRPr sz="3572" b="1">
                <a:solidFill>
                  <a:srgbClr val="FF0000"/>
                </a:solidFill>
              </a:defRPr>
            </a:lvl1pPr>
          </a:lstStyle>
          <a:p>
            <a:r>
              <a:rPr lang="en-US" dirty="0"/>
              <a:t>Click to edit Master title style</a:t>
            </a:r>
            <a:endParaRPr lang="en-GB" dirty="0"/>
          </a:p>
        </p:txBody>
      </p:sp>
      <p:sp>
        <p:nvSpPr>
          <p:cNvPr id="3" name="Content Placeholder 2"/>
          <p:cNvSpPr>
            <a:spLocks noGrp="1"/>
          </p:cNvSpPr>
          <p:nvPr>
            <p:ph idx="1"/>
          </p:nvPr>
        </p:nvSpPr>
        <p:spPr>
          <a:xfrm>
            <a:off x="457200" y="1600201"/>
            <a:ext cx="8229600" cy="4525963"/>
          </a:xfrm>
          <a:prstGeom prst="rect">
            <a:avLst/>
          </a:prstGeom>
        </p:spPr>
        <p:txBody>
          <a:bodyPr/>
          <a:lstStyle>
            <a:lvl1pPr>
              <a:buFont typeface="Arial" pitchFamily="34" charset="0"/>
              <a:buChar char="•"/>
              <a:defRPr sz="2786"/>
            </a:lvl1pPr>
            <a:lvl2pPr>
              <a:buFont typeface="Arial" pitchFamily="34" charset="0"/>
              <a:buChar char="•"/>
              <a:defRPr sz="2429"/>
            </a:lvl2pPr>
            <a:lvl3pPr>
              <a:buFont typeface="Arial" pitchFamily="34" charset="0"/>
              <a:buChar char="•"/>
              <a:defRPr sz="2000"/>
            </a:lvl3pPr>
            <a:lvl4pPr>
              <a:buFont typeface="Arial" pitchFamily="34" charset="0"/>
              <a:buChar char="•"/>
              <a:defRPr/>
            </a:lvl4pPr>
            <a:lvl5pP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7215207" y="6303297"/>
            <a:ext cx="946448" cy="365125"/>
          </a:xfrm>
        </p:spPr>
        <p:txBody>
          <a:bodyPr/>
          <a:lstStyle>
            <a:lvl1pPr>
              <a:defRPr>
                <a:solidFill>
                  <a:schemeClr val="tx1"/>
                </a:solidFill>
              </a:defRPr>
            </a:lvl1pPr>
          </a:lstStyle>
          <a:p>
            <a:fld id="{6D9ABBC6-65F8-4A43-B4C8-6BAC7ABBA811}" type="datetime1">
              <a:rPr lang="en-GB" smtClean="0"/>
              <a:pPr/>
              <a:t>25/04/2018</a:t>
            </a:fld>
            <a:endParaRPr lang="en-GB" dirty="0"/>
          </a:p>
        </p:txBody>
      </p:sp>
      <p:sp>
        <p:nvSpPr>
          <p:cNvPr id="6" name="Slide Number Placeholder 5"/>
          <p:cNvSpPr>
            <a:spLocks noGrp="1"/>
          </p:cNvSpPr>
          <p:nvPr>
            <p:ph type="sldNum" sz="quarter" idx="12"/>
          </p:nvPr>
        </p:nvSpPr>
        <p:spPr>
          <a:xfrm>
            <a:off x="8120980" y="6307786"/>
            <a:ext cx="549424" cy="363600"/>
          </a:xfrm>
          <a:prstGeom prst="rect">
            <a:avLst/>
          </a:prstGeom>
        </p:spPr>
        <p:txBody>
          <a:bodyPr/>
          <a:lstStyle>
            <a:lvl1pPr>
              <a:defRPr>
                <a:solidFill>
                  <a:schemeClr val="tx1"/>
                </a:solidFill>
              </a:defRPr>
            </a:lvl1pPr>
          </a:lstStyle>
          <a:p>
            <a:fld id="{4A73001F-84D8-48B7-9690-BD096A4D8920}" type="slidenum">
              <a:rPr lang="en-GB" smtClean="0"/>
              <a:pPr/>
              <a:t>‹#›</a:t>
            </a:fld>
            <a:endParaRPr lang="en-GB" dirty="0"/>
          </a:p>
        </p:txBody>
      </p:sp>
      <p:sp>
        <p:nvSpPr>
          <p:cNvPr id="7" name="Footer Placeholder 4"/>
          <p:cNvSpPr>
            <a:spLocks noGrp="1"/>
          </p:cNvSpPr>
          <p:nvPr>
            <p:ph type="ftr" sz="quarter" idx="3"/>
          </p:nvPr>
        </p:nvSpPr>
        <p:spPr>
          <a:xfrm>
            <a:off x="1699378" y="6303194"/>
            <a:ext cx="2872622" cy="365125"/>
          </a:xfrm>
          <a:prstGeom prst="rect">
            <a:avLst/>
          </a:prstGeom>
        </p:spPr>
        <p:txBody>
          <a:bodyPr vert="horz" lIns="127893" tIns="63952" rIns="127893" bIns="63952" rtlCol="0" anchor="ctr"/>
          <a:lstStyle>
            <a:lvl1pPr algn="l">
              <a:defRPr sz="1571" b="1">
                <a:solidFill>
                  <a:srgbClr val="FF0000"/>
                </a:solidFill>
              </a:defRPr>
            </a:lvl1pPr>
          </a:lstStyle>
          <a:p>
            <a:r>
              <a:rPr lang="en-GB" dirty="0"/>
              <a:t>At the heart of connecting people to higher education</a:t>
            </a:r>
          </a:p>
        </p:txBody>
      </p:sp>
    </p:spTree>
    <p:extLst>
      <p:ext uri="{BB962C8B-B14F-4D97-AF65-F5344CB8AC3E}">
        <p14:creationId xmlns:p14="http://schemas.microsoft.com/office/powerpoint/2010/main" val="2142112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 SG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5859"/>
            <a:ext cx="4834880" cy="4860000"/>
          </a:xfrm>
          <a:prstGeom prst="rect">
            <a:avLst/>
          </a:prstGeom>
        </p:spPr>
        <p:txBody>
          <a:bodyPr>
            <a:normAutofit/>
          </a:bodyPr>
          <a:lstStyle>
            <a:lvl1pPr>
              <a:buFont typeface="Arial" pitchFamily="34" charset="0"/>
              <a:buChar char="•"/>
              <a:defRPr sz="2000"/>
            </a:lvl1pPr>
            <a:lvl2pPr>
              <a:buFont typeface="Arial" pitchFamily="34" charset="0"/>
              <a:buChar char="•"/>
              <a:defRPr sz="2000"/>
            </a:lvl2pPr>
            <a:lvl3pPr>
              <a:buFont typeface="Arial" pitchFamily="34" charset="0"/>
              <a:buChar char="•"/>
              <a:defRPr sz="2000"/>
            </a:lvl3pPr>
            <a:lvl4pPr>
              <a:buFont typeface="Arial" pitchFamily="34" charset="0"/>
              <a:buChar char="•"/>
              <a:defRPr/>
            </a:lvl4pPr>
            <a:lvl5pP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fld id="{870785BC-A1AA-469D-920F-A52CCFD5CC90}" type="datetime1">
              <a:rPr lang="en-GB" smtClean="0">
                <a:solidFill>
                  <a:srgbClr val="000000"/>
                </a:solidFill>
              </a:rPr>
              <a:pPr/>
              <a:t>25/04/2018</a:t>
            </a:fld>
            <a:endParaRPr lang="en-GB">
              <a:solidFill>
                <a:srgbClr val="000000"/>
              </a:solidFill>
            </a:endParaRPr>
          </a:p>
        </p:txBody>
      </p:sp>
      <p:sp>
        <p:nvSpPr>
          <p:cNvPr id="6" name="Slide Number Placeholder 5"/>
          <p:cNvSpPr>
            <a:spLocks noGrp="1"/>
          </p:cNvSpPr>
          <p:nvPr>
            <p:ph type="sldNum" sz="quarter" idx="12"/>
          </p:nvPr>
        </p:nvSpPr>
        <p:spPr>
          <a:xfrm>
            <a:off x="8316416" y="6356351"/>
            <a:ext cx="549424" cy="365125"/>
          </a:xfrm>
          <a:prstGeom prst="rect">
            <a:avLst/>
          </a:prstGeom>
        </p:spPr>
        <p:txBody>
          <a:bodyPr/>
          <a:lstStyle/>
          <a:p>
            <a:fld id="{4A73001F-84D8-48B7-9690-BD096A4D8920}" type="slidenum">
              <a:rPr lang="en-GB" smtClean="0">
                <a:solidFill>
                  <a:srgbClr val="000000"/>
                </a:solidFill>
              </a:rPr>
              <a:pPr/>
              <a:t>‹#›</a:t>
            </a:fld>
            <a:endParaRPr lang="en-GB">
              <a:solidFill>
                <a:srgbClr val="000000"/>
              </a:solidFill>
            </a:endParaRPr>
          </a:p>
        </p:txBody>
      </p:sp>
      <p:pic>
        <p:nvPicPr>
          <p:cNvPr id="7" name="Picture 6"/>
          <p:cNvPicPr>
            <a:picLocks noChangeAspect="1"/>
          </p:cNvPicPr>
          <p:nvPr userDrawn="1"/>
        </p:nvPicPr>
        <p:blipFill>
          <a:blip r:embed="rId2"/>
          <a:srcRect r="12316"/>
          <a:stretch>
            <a:fillRect/>
          </a:stretch>
        </p:blipFill>
        <p:spPr>
          <a:xfrm>
            <a:off x="4267200" y="1295400"/>
            <a:ext cx="4876800" cy="4622800"/>
          </a:xfrm>
          <a:prstGeom prst="rect">
            <a:avLst/>
          </a:prstGeom>
        </p:spPr>
      </p:pic>
      <p:sp>
        <p:nvSpPr>
          <p:cNvPr id="8" name="Title 1"/>
          <p:cNvSpPr>
            <a:spLocks noGrp="1"/>
          </p:cNvSpPr>
          <p:nvPr>
            <p:ph type="title"/>
          </p:nvPr>
        </p:nvSpPr>
        <p:spPr>
          <a:xfrm>
            <a:off x="457200" y="61761"/>
            <a:ext cx="8229600" cy="1143000"/>
          </a:xfrm>
          <a:prstGeom prst="rect">
            <a:avLst/>
          </a:prstGeom>
        </p:spPr>
        <p:txBody>
          <a:bodyPr anchor="t">
            <a:normAutofit/>
          </a:bodyPr>
          <a:lstStyle>
            <a:lvl1pPr algn="l">
              <a:lnSpc>
                <a:spcPts val="3000"/>
              </a:lnSpc>
              <a:spcAft>
                <a:spcPts val="0"/>
              </a:spcAft>
              <a:defRPr sz="3200" b="1">
                <a:solidFill>
                  <a:srgbClr val="FF0000"/>
                </a:solidFill>
              </a:defRPr>
            </a:lvl1pPr>
          </a:lstStyle>
          <a:p>
            <a:r>
              <a:rPr lang="en-US" dirty="0"/>
              <a:t>Click to edit Master title style</a:t>
            </a:r>
            <a:endParaRPr lang="en-GB" dirty="0"/>
          </a:p>
        </p:txBody>
      </p:sp>
      <p:pic>
        <p:nvPicPr>
          <p:cNvPr id="10" name="Picture 4" descr="C:\Users\Cader Rattray\Desktop\UCAS-Left_aligned-White_box-Keyline-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6143645"/>
            <a:ext cx="2072459" cy="59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15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 SG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5859"/>
            <a:ext cx="4834880" cy="4860000"/>
          </a:xfrm>
          <a:prstGeom prst="rect">
            <a:avLst/>
          </a:prstGeom>
        </p:spPr>
        <p:txBody>
          <a:bodyPr>
            <a:normAutofit/>
          </a:bodyPr>
          <a:lstStyle>
            <a:lvl1pPr>
              <a:buFont typeface="Arial" pitchFamily="34" charset="0"/>
              <a:buChar char="•"/>
              <a:defRPr sz="2000"/>
            </a:lvl1pPr>
            <a:lvl2pPr>
              <a:buFont typeface="Arial" pitchFamily="34" charset="0"/>
              <a:buChar char="•"/>
              <a:defRPr sz="2000"/>
            </a:lvl2pPr>
            <a:lvl3pPr>
              <a:buFont typeface="Arial" pitchFamily="34" charset="0"/>
              <a:buChar char="•"/>
              <a:defRPr sz="2000"/>
            </a:lvl3pPr>
            <a:lvl4pPr>
              <a:buFont typeface="Arial" pitchFamily="34" charset="0"/>
              <a:buChar char="•"/>
              <a:defRPr/>
            </a:lvl4pPr>
            <a:lvl5pP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fld id="{870785BC-A1AA-469D-920F-A52CCFD5CC90}" type="datetime1">
              <a:rPr lang="en-GB" smtClean="0">
                <a:solidFill>
                  <a:srgbClr val="000000"/>
                </a:solidFill>
              </a:rPr>
              <a:pPr/>
              <a:t>25/04/2018</a:t>
            </a:fld>
            <a:endParaRPr lang="en-GB">
              <a:solidFill>
                <a:srgbClr val="000000"/>
              </a:solidFill>
            </a:endParaRPr>
          </a:p>
        </p:txBody>
      </p:sp>
      <p:sp>
        <p:nvSpPr>
          <p:cNvPr id="6" name="Slide Number Placeholder 5"/>
          <p:cNvSpPr>
            <a:spLocks noGrp="1"/>
          </p:cNvSpPr>
          <p:nvPr>
            <p:ph type="sldNum" sz="quarter" idx="12"/>
          </p:nvPr>
        </p:nvSpPr>
        <p:spPr>
          <a:xfrm>
            <a:off x="8316416" y="6356351"/>
            <a:ext cx="549424" cy="365125"/>
          </a:xfrm>
          <a:prstGeom prst="rect">
            <a:avLst/>
          </a:prstGeom>
        </p:spPr>
        <p:txBody>
          <a:bodyPr/>
          <a:lstStyle/>
          <a:p>
            <a:fld id="{4A73001F-84D8-48B7-9690-BD096A4D8920}" type="slidenum">
              <a:rPr lang="en-GB" smtClean="0">
                <a:solidFill>
                  <a:srgbClr val="000000"/>
                </a:solidFill>
              </a:rPr>
              <a:pPr/>
              <a:t>‹#›</a:t>
            </a:fld>
            <a:endParaRPr lang="en-GB">
              <a:solidFill>
                <a:srgbClr val="000000"/>
              </a:solidFill>
            </a:endParaRPr>
          </a:p>
        </p:txBody>
      </p:sp>
      <p:pic>
        <p:nvPicPr>
          <p:cNvPr id="7" name="Picture 6"/>
          <p:cNvPicPr>
            <a:picLocks noChangeAspect="1"/>
          </p:cNvPicPr>
          <p:nvPr userDrawn="1"/>
        </p:nvPicPr>
        <p:blipFill>
          <a:blip r:embed="rId2"/>
          <a:srcRect r="24651"/>
          <a:stretch>
            <a:fillRect/>
          </a:stretch>
        </p:blipFill>
        <p:spPr>
          <a:xfrm>
            <a:off x="5029200" y="3124200"/>
            <a:ext cx="4114800" cy="2578100"/>
          </a:xfrm>
          <a:prstGeom prst="rect">
            <a:avLst/>
          </a:prstGeom>
        </p:spPr>
      </p:pic>
      <p:sp>
        <p:nvSpPr>
          <p:cNvPr id="9" name="Title 1"/>
          <p:cNvSpPr>
            <a:spLocks noGrp="1"/>
          </p:cNvSpPr>
          <p:nvPr>
            <p:ph type="title"/>
          </p:nvPr>
        </p:nvSpPr>
        <p:spPr>
          <a:xfrm>
            <a:off x="457200" y="61761"/>
            <a:ext cx="8229600" cy="1143000"/>
          </a:xfrm>
          <a:prstGeom prst="rect">
            <a:avLst/>
          </a:prstGeom>
        </p:spPr>
        <p:txBody>
          <a:bodyPr anchor="t">
            <a:normAutofit/>
          </a:bodyPr>
          <a:lstStyle>
            <a:lvl1pPr algn="l">
              <a:lnSpc>
                <a:spcPts val="3000"/>
              </a:lnSpc>
              <a:spcAft>
                <a:spcPts val="0"/>
              </a:spcAft>
              <a:defRPr sz="3200" b="1">
                <a:solidFill>
                  <a:srgbClr val="FF0000"/>
                </a:solidFill>
              </a:defRPr>
            </a:lvl1pPr>
          </a:lstStyle>
          <a:p>
            <a:r>
              <a:rPr lang="en-US" dirty="0"/>
              <a:t>Click to edit Master title style</a:t>
            </a:r>
            <a:endParaRPr lang="en-GB" dirty="0"/>
          </a:p>
        </p:txBody>
      </p:sp>
      <p:pic>
        <p:nvPicPr>
          <p:cNvPr id="10" name="Picture 4" descr="C:\Users\Cader Rattray\Desktop\UCAS-Left_aligned-White_box-Keyline-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6143645"/>
            <a:ext cx="2072459" cy="59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204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8E7383E-A3A5-4E41-A054-076302FDC362}" type="datetime1">
              <a:rPr lang="en-GB" smtClean="0"/>
              <a:pPr/>
              <a:t>25/04/2018</a:t>
            </a:fld>
            <a:endParaRPr lang="en-GB" dirty="0"/>
          </a:p>
        </p:txBody>
      </p:sp>
      <p:sp>
        <p:nvSpPr>
          <p:cNvPr id="4" name="Footer Placeholder 3"/>
          <p:cNvSpPr>
            <a:spLocks noGrp="1"/>
          </p:cNvSpPr>
          <p:nvPr>
            <p:ph type="ftr" sz="quarter" idx="11"/>
          </p:nvPr>
        </p:nvSpPr>
        <p:spPr>
          <a:xfrm>
            <a:off x="1699378" y="6303194"/>
            <a:ext cx="2872622" cy="365125"/>
          </a:xfrm>
          <a:prstGeom prst="rect">
            <a:avLst/>
          </a:prstGeom>
        </p:spPr>
        <p:txBody>
          <a:bodyPr/>
          <a:lstStyle/>
          <a:p>
            <a:r>
              <a:rPr lang="en-GB" dirty="0"/>
              <a:t>At the heart of connecting people to higher education</a:t>
            </a:r>
          </a:p>
        </p:txBody>
      </p:sp>
      <p:sp>
        <p:nvSpPr>
          <p:cNvPr id="5" name="Slide Number Placeholder 4"/>
          <p:cNvSpPr>
            <a:spLocks noGrp="1"/>
          </p:cNvSpPr>
          <p:nvPr>
            <p:ph type="sldNum" sz="quarter" idx="12"/>
          </p:nvPr>
        </p:nvSpPr>
        <p:spPr>
          <a:xfrm>
            <a:off x="8316416" y="6356351"/>
            <a:ext cx="549424" cy="365125"/>
          </a:xfrm>
          <a:prstGeom prst="rect">
            <a:avLst/>
          </a:prstGeom>
        </p:spPr>
        <p:txBody>
          <a:bodyPr/>
          <a:lstStyle/>
          <a:p>
            <a:fld id="{4A73001F-84D8-48B7-9690-BD096A4D8920}" type="slidenum">
              <a:rPr lang="en-GB" smtClean="0"/>
              <a:pPr/>
              <a:t>‹#›</a:t>
            </a:fld>
            <a:endParaRPr lang="en-GB" dirty="0"/>
          </a:p>
        </p:txBody>
      </p:sp>
    </p:spTree>
    <p:extLst>
      <p:ext uri="{BB962C8B-B14F-4D97-AF65-F5344CB8AC3E}">
        <p14:creationId xmlns:p14="http://schemas.microsoft.com/office/powerpoint/2010/main" val="558756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5" name="Picture 4" descr="C:\Users\Cader Rattray\Desktop\UCASsupergraphic-04.png"/>
          <p:cNvPicPr>
            <a:picLocks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flipH="1">
            <a:off x="0" y="214290"/>
            <a:ext cx="8786842" cy="85725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Placeholder 6"/>
          <p:cNvSpPr>
            <a:spLocks noGrp="1"/>
          </p:cNvSpPr>
          <p:nvPr>
            <p:ph type="title"/>
          </p:nvPr>
        </p:nvSpPr>
        <p:spPr>
          <a:xfrm>
            <a:off x="540000" y="288000"/>
            <a:ext cx="8028000" cy="792000"/>
          </a:xfrm>
          <a:prstGeom prst="rect">
            <a:avLst/>
          </a:prstGeom>
        </p:spPr>
        <p:txBody>
          <a:bodyPr vert="horz" lIns="100800" tIns="100800" rIns="100800" bIns="100800" rtlCol="0" anchor="t">
            <a:normAutofit/>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819473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titleImg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34640"/>
            <a:ext cx="9144000" cy="4023360"/>
          </a:xfrm>
          <a:prstGeom prst="rect">
            <a:avLst/>
          </a:prstGeom>
        </p:spPr>
      </p:pic>
      <p:pic>
        <p:nvPicPr>
          <p:cNvPr id="8" name="Picture 7" descr="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852160"/>
            <a:ext cx="9144000" cy="1005840"/>
          </a:xfrm>
          <a:prstGeom prst="rect">
            <a:avLst/>
          </a:prstGeom>
        </p:spPr>
      </p:pic>
      <p:sp>
        <p:nvSpPr>
          <p:cNvPr id="4" name="Date Placeholder 3"/>
          <p:cNvSpPr>
            <a:spLocks noGrp="1"/>
          </p:cNvSpPr>
          <p:nvPr>
            <p:ph type="dt" sz="half" idx="10"/>
          </p:nvPr>
        </p:nvSpPr>
        <p:spPr/>
        <p:txBody>
          <a:bodyPr/>
          <a:lstStyle/>
          <a:p>
            <a:fld id="{F7E0D71F-9E00-CB47-A8DB-260BE3AFCB8F}"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0131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descr="Img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72234" y="2981992"/>
            <a:ext cx="4071766" cy="3876008"/>
          </a:xfrm>
          <a:prstGeom prst="rect">
            <a:avLst/>
          </a:prstGeom>
        </p:spPr>
      </p:pic>
      <p:pic>
        <p:nvPicPr>
          <p:cNvPr id="6" name="Picture 5" descr="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852160"/>
            <a:ext cx="9144000" cy="1005840"/>
          </a:xfrm>
          <a:prstGeom prst="rect">
            <a:avLst/>
          </a:prstGeom>
        </p:spPr>
      </p:pic>
      <p:sp>
        <p:nvSpPr>
          <p:cNvPr id="3" name="Date Placeholder 2"/>
          <p:cNvSpPr>
            <a:spLocks noGrp="1"/>
          </p:cNvSpPr>
          <p:nvPr>
            <p:ph type="dt" sz="half" idx="10"/>
          </p:nvPr>
        </p:nvSpPr>
        <p:spPr/>
        <p:txBody>
          <a:bodyPr/>
          <a:lstStyle/>
          <a:p>
            <a:fld id="{F7E0D71F-9E00-CB47-A8DB-260BE3AFCB8F}" type="datetimeFigureOut">
              <a:rPr lang="en-US" smtClean="0"/>
              <a:pPr/>
              <a:t>4/25/2018</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3083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7E0D71F-9E00-CB47-A8DB-260BE3AFCB8F}" type="datetimeFigureOut">
              <a:rPr lang="en-US" smtClean="0"/>
              <a:pPr/>
              <a:t>4/25/2018</a:t>
            </a:fld>
            <a:endParaRPr lang="en-US" dirty="0"/>
          </a:p>
        </p:txBody>
      </p:sp>
      <p:sp>
        <p:nvSpPr>
          <p:cNvPr id="4" name="Footer Placeholder 3"/>
          <p:cNvSpPr>
            <a:spLocks noGrp="1"/>
          </p:cNvSpPr>
          <p:nvPr>
            <p:ph type="ftr" sz="quarter" idx="11"/>
          </p:nvPr>
        </p:nvSpPr>
        <p:spPr/>
        <p:txBody>
          <a:bodyPr/>
          <a:lstStyle/>
          <a:p>
            <a:endParaRPr lang="en-US" dirty="0"/>
          </a:p>
        </p:txBody>
      </p:sp>
      <p:pic>
        <p:nvPicPr>
          <p:cNvPr id="5" name="Picture 4" descr="Img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34171"/>
            <a:ext cx="4997279" cy="3223829"/>
          </a:xfrm>
          <a:prstGeom prst="rect">
            <a:avLst/>
          </a:prstGeom>
        </p:spPr>
      </p:pic>
      <p:pic>
        <p:nvPicPr>
          <p:cNvPr id="6" name="Picture 5" descr="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852160"/>
            <a:ext cx="9144000" cy="1005840"/>
          </a:xfrm>
          <a:prstGeom prst="rect">
            <a:avLst/>
          </a:prstGeom>
        </p:spPr>
      </p:pic>
    </p:spTree>
    <p:extLst>
      <p:ext uri="{BB962C8B-B14F-4D97-AF65-F5344CB8AC3E}">
        <p14:creationId xmlns:p14="http://schemas.microsoft.com/office/powerpoint/2010/main" val="353077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5" name="Picture 4" descr="Img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4130" y="4298608"/>
            <a:ext cx="5309870" cy="2559392"/>
          </a:xfrm>
          <a:prstGeom prst="rect">
            <a:avLst/>
          </a:prstGeom>
        </p:spPr>
      </p:pic>
      <p:pic>
        <p:nvPicPr>
          <p:cNvPr id="6" name="Picture 5" descr="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853431"/>
            <a:ext cx="9144000" cy="1005840"/>
          </a:xfrm>
          <a:prstGeom prst="rect">
            <a:avLst/>
          </a:prstGeom>
        </p:spPr>
      </p:pic>
      <p:sp>
        <p:nvSpPr>
          <p:cNvPr id="3" name="Date Placeholder 2"/>
          <p:cNvSpPr>
            <a:spLocks noGrp="1"/>
          </p:cNvSpPr>
          <p:nvPr>
            <p:ph type="dt" sz="half" idx="10"/>
          </p:nvPr>
        </p:nvSpPr>
        <p:spPr/>
        <p:txBody>
          <a:bodyPr/>
          <a:lstStyle/>
          <a:p>
            <a:fld id="{F7E0D71F-9E00-CB47-A8DB-260BE3AFCB8F}" type="datetimeFigureOut">
              <a:rPr lang="en-US" smtClean="0"/>
              <a:pPr/>
              <a:t>4/25/2018</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061683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5" name="Picture 4" descr="Img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27867"/>
            <a:ext cx="4892069" cy="4030133"/>
          </a:xfrm>
          <a:prstGeom prst="rect">
            <a:avLst/>
          </a:prstGeom>
        </p:spPr>
      </p:pic>
      <p:pic>
        <p:nvPicPr>
          <p:cNvPr id="6" name="Picture 5" descr="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852160"/>
            <a:ext cx="9144000" cy="1005840"/>
          </a:xfrm>
          <a:prstGeom prst="rect">
            <a:avLst/>
          </a:prstGeom>
        </p:spPr>
      </p:pic>
      <p:sp>
        <p:nvSpPr>
          <p:cNvPr id="3" name="Date Placeholder 2"/>
          <p:cNvSpPr>
            <a:spLocks noGrp="1"/>
          </p:cNvSpPr>
          <p:nvPr>
            <p:ph type="dt" sz="half" idx="10"/>
          </p:nvPr>
        </p:nvSpPr>
        <p:spPr/>
        <p:txBody>
          <a:bodyPr/>
          <a:lstStyle/>
          <a:p>
            <a:fld id="{F7E0D71F-9E00-CB47-A8DB-260BE3AFCB8F}" type="datetimeFigureOut">
              <a:rPr lang="en-US" smtClean="0"/>
              <a:pPr/>
              <a:t>4/25/2018</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0461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5" name="Picture 4" descr="Img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437467"/>
            <a:ext cx="4734599" cy="3420533"/>
          </a:xfrm>
          <a:prstGeom prst="rect">
            <a:avLst/>
          </a:prstGeom>
        </p:spPr>
      </p:pic>
      <p:pic>
        <p:nvPicPr>
          <p:cNvPr id="6" name="Picture 5" descr="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853431"/>
            <a:ext cx="9144000" cy="1005840"/>
          </a:xfrm>
          <a:prstGeom prst="rect">
            <a:avLst/>
          </a:prstGeom>
        </p:spPr>
      </p:pic>
      <p:sp>
        <p:nvSpPr>
          <p:cNvPr id="3" name="Date Placeholder 2"/>
          <p:cNvSpPr>
            <a:spLocks noGrp="1"/>
          </p:cNvSpPr>
          <p:nvPr>
            <p:ph type="dt" sz="half" idx="10"/>
          </p:nvPr>
        </p:nvSpPr>
        <p:spPr/>
        <p:txBody>
          <a:bodyPr/>
          <a:lstStyle/>
          <a:p>
            <a:fld id="{F7E0D71F-9E00-CB47-A8DB-260BE3AFCB8F}" type="datetimeFigureOut">
              <a:rPr lang="en-US" smtClean="0"/>
              <a:pPr/>
              <a:t>4/25/2018</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0284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5" name="Picture 4" descr="Img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3132" y="3062610"/>
            <a:ext cx="5240867" cy="3795389"/>
          </a:xfrm>
          <a:prstGeom prst="rect">
            <a:avLst/>
          </a:prstGeom>
        </p:spPr>
      </p:pic>
      <p:pic>
        <p:nvPicPr>
          <p:cNvPr id="6" name="Picture 5" descr="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852160"/>
            <a:ext cx="9144000" cy="1005840"/>
          </a:xfrm>
          <a:prstGeom prst="rect">
            <a:avLst/>
          </a:prstGeom>
        </p:spPr>
      </p:pic>
      <p:sp>
        <p:nvSpPr>
          <p:cNvPr id="3" name="Date Placeholder 2"/>
          <p:cNvSpPr>
            <a:spLocks noGrp="1"/>
          </p:cNvSpPr>
          <p:nvPr>
            <p:ph type="dt" sz="half" idx="10"/>
          </p:nvPr>
        </p:nvSpPr>
        <p:spPr/>
        <p:txBody>
          <a:bodyPr/>
          <a:lstStyle/>
          <a:p>
            <a:fld id="{F7E0D71F-9E00-CB47-A8DB-260BE3AFCB8F}" type="datetimeFigureOut">
              <a:rPr lang="en-US" smtClean="0"/>
              <a:pPr/>
              <a:t>4/25/2018</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908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7E0D71F-9E00-CB47-A8DB-260BE3AFCB8F}" type="datetimeFigureOut">
              <a:rPr lang="en-US" smtClean="0"/>
              <a:pPr/>
              <a:t>4/25/2018</a:t>
            </a:fld>
            <a:endParaRPr lang="en-US" dirty="0"/>
          </a:p>
        </p:txBody>
      </p:sp>
      <p:sp>
        <p:nvSpPr>
          <p:cNvPr id="4" name="Footer Placeholder 3"/>
          <p:cNvSpPr>
            <a:spLocks noGrp="1"/>
          </p:cNvSpPr>
          <p:nvPr>
            <p:ph type="ftr" sz="quarter" idx="11"/>
          </p:nvPr>
        </p:nvSpPr>
        <p:spPr/>
        <p:txBody>
          <a:bodyPr/>
          <a:lstStyle/>
          <a:p>
            <a:endParaRPr lang="en-US" dirty="0"/>
          </a:p>
        </p:txBody>
      </p:sp>
      <p:pic>
        <p:nvPicPr>
          <p:cNvPr id="5" name="Picture 4" descr="Img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5001" y="3304425"/>
            <a:ext cx="4699000" cy="3553575"/>
          </a:xfrm>
          <a:prstGeom prst="rect">
            <a:avLst/>
          </a:prstGeom>
        </p:spPr>
      </p:pic>
      <p:pic>
        <p:nvPicPr>
          <p:cNvPr id="6" name="Picture 5" descr="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852160"/>
            <a:ext cx="9144000" cy="1005840"/>
          </a:xfrm>
          <a:prstGeom prst="rect">
            <a:avLst/>
          </a:prstGeom>
        </p:spPr>
      </p:pic>
    </p:spTree>
    <p:extLst>
      <p:ext uri="{BB962C8B-B14F-4D97-AF65-F5344CB8AC3E}">
        <p14:creationId xmlns:p14="http://schemas.microsoft.com/office/powerpoint/2010/main" val="103873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footer.p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5852160"/>
            <a:ext cx="9144000" cy="1005840"/>
          </a:xfrm>
          <a:prstGeom prst="rect">
            <a:avLst/>
          </a:prstGeom>
        </p:spPr>
      </p:pic>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rgbClr val="FFFFFF"/>
                </a:solidFill>
              </a:defRPr>
            </a:lvl1pPr>
          </a:lstStyle>
          <a:p>
            <a:fld id="{F7E0D71F-9E00-CB47-A8DB-260BE3AFCB8F}" type="datetimeFigureOut">
              <a:rPr lang="en-US" smtClean="0"/>
              <a:pPr/>
              <a:t>4/25/2018</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4095781548"/>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5"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hyperlink" Target="http://www.ucas.com/advisers/tariff-2017"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http://www.ucas.com/"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newtariff-feedback@ucas.ac.uk"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hyperlink" Target="mailto:newtariff-feedback@ucas.ac.uk" TargetMode="Externa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7333" y="710567"/>
            <a:ext cx="7653867" cy="1815882"/>
          </a:xfrm>
          <a:prstGeom prst="rect">
            <a:avLst/>
          </a:prstGeom>
          <a:noFill/>
        </p:spPr>
        <p:txBody>
          <a:bodyPr wrap="square" rtlCol="0">
            <a:spAutoFit/>
          </a:bodyPr>
          <a:lstStyle/>
          <a:p>
            <a:r>
              <a:rPr lang="en-US" sz="2800" dirty="0">
                <a:solidFill>
                  <a:schemeClr val="tx1">
                    <a:lumMod val="65000"/>
                    <a:lumOff val="35000"/>
                  </a:schemeClr>
                </a:solidFill>
                <a:latin typeface="+mj-lt"/>
                <a:cs typeface="FS Albert Pro"/>
              </a:rPr>
              <a:t>The new UCAS Tariff – for entry into higher education from September 2017 onwards</a:t>
            </a:r>
            <a:br>
              <a:rPr lang="en-US" sz="2800" dirty="0">
                <a:solidFill>
                  <a:schemeClr val="tx1">
                    <a:lumMod val="65000"/>
                    <a:lumOff val="35000"/>
                  </a:schemeClr>
                </a:solidFill>
                <a:latin typeface="+mj-lt"/>
                <a:cs typeface="FS Albert Pro"/>
              </a:rPr>
            </a:br>
            <a:br>
              <a:rPr lang="en-US" sz="2800" dirty="0">
                <a:solidFill>
                  <a:schemeClr val="tx1">
                    <a:lumMod val="65000"/>
                    <a:lumOff val="35000"/>
                  </a:schemeClr>
                </a:solidFill>
                <a:latin typeface="+mj-lt"/>
                <a:cs typeface="FS Albert Pro"/>
              </a:rPr>
            </a:br>
            <a:endParaRPr lang="en-US" sz="2800" dirty="0">
              <a:solidFill>
                <a:schemeClr val="tx1">
                  <a:lumMod val="65000"/>
                  <a:lumOff val="35000"/>
                </a:schemeClr>
              </a:solidFill>
              <a:latin typeface="+mj-lt"/>
              <a:cs typeface="FS Albert Pro"/>
            </a:endParaRPr>
          </a:p>
        </p:txBody>
      </p:sp>
      <p:sp>
        <p:nvSpPr>
          <p:cNvPr id="6" name="TextBox 5"/>
          <p:cNvSpPr txBox="1"/>
          <p:nvPr/>
        </p:nvSpPr>
        <p:spPr>
          <a:xfrm>
            <a:off x="685800" y="1693332"/>
            <a:ext cx="5122333" cy="646331"/>
          </a:xfrm>
          <a:prstGeom prst="rect">
            <a:avLst/>
          </a:prstGeom>
          <a:noFill/>
        </p:spPr>
        <p:txBody>
          <a:bodyPr wrap="square" rtlCol="0">
            <a:spAutoFit/>
          </a:bodyPr>
          <a:lstStyle/>
          <a:p>
            <a:r>
              <a:rPr lang="en-US" dirty="0">
                <a:solidFill>
                  <a:schemeClr val="tx1">
                    <a:lumMod val="65000"/>
                    <a:lumOff val="35000"/>
                  </a:schemeClr>
                </a:solidFill>
                <a:cs typeface="FS Albert Pro"/>
              </a:rPr>
              <a:t>Toolkit 2 for teachers and advisers</a:t>
            </a:r>
          </a:p>
          <a:p>
            <a:r>
              <a:rPr lang="en-US" dirty="0">
                <a:solidFill>
                  <a:schemeClr val="tx1">
                    <a:lumMod val="65000"/>
                    <a:lumOff val="35000"/>
                  </a:schemeClr>
                </a:solidFill>
                <a:cs typeface="FS Albert Pro"/>
              </a:rPr>
              <a:t>October 2015 </a:t>
            </a:r>
            <a:endParaRPr lang="en-US" dirty="0">
              <a:solidFill>
                <a:srgbClr val="595959"/>
              </a:solidFill>
            </a:endParaRPr>
          </a:p>
        </p:txBody>
      </p:sp>
    </p:spTree>
    <p:extLst>
      <p:ext uri="{BB962C8B-B14F-4D97-AF65-F5344CB8AC3E}">
        <p14:creationId xmlns:p14="http://schemas.microsoft.com/office/powerpoint/2010/main" val="6249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5714" y="257143"/>
            <a:ext cx="8229600" cy="1143000"/>
          </a:xfrm>
        </p:spPr>
        <p:txBody>
          <a:bodyPr anchor="t" anchorCtr="0">
            <a:normAutofit/>
          </a:bodyPr>
          <a:lstStyle/>
          <a:p>
            <a:r>
              <a:rPr lang="en-GB" sz="3143" dirty="0"/>
              <a:t>The new Tariff points</a:t>
            </a:r>
            <a:endParaRPr lang="en-US" sz="3143" dirty="0"/>
          </a:p>
        </p:txBody>
      </p:sp>
      <p:pic>
        <p:nvPicPr>
          <p:cNvPr id="6" name="Picture 5"/>
          <p:cNvPicPr>
            <a:picLocks noChangeAspect="1"/>
          </p:cNvPicPr>
          <p:nvPr/>
        </p:nvPicPr>
        <p:blipFill>
          <a:blip r:embed="rId3"/>
          <a:stretch>
            <a:fillRect/>
          </a:stretch>
        </p:blipFill>
        <p:spPr>
          <a:xfrm>
            <a:off x="385715" y="909376"/>
            <a:ext cx="5575011" cy="2056716"/>
          </a:xfrm>
          <a:prstGeom prst="rect">
            <a:avLst/>
          </a:prstGeom>
          <a:ln>
            <a:solidFill>
              <a:schemeClr val="accent1"/>
            </a:solidFill>
          </a:ln>
        </p:spPr>
      </p:pic>
      <p:pic>
        <p:nvPicPr>
          <p:cNvPr id="7" name="Picture 6"/>
          <p:cNvPicPr>
            <a:picLocks noChangeAspect="1"/>
          </p:cNvPicPr>
          <p:nvPr/>
        </p:nvPicPr>
        <p:blipFill rotWithShape="1">
          <a:blip r:embed="rId4"/>
          <a:srcRect b="3132"/>
          <a:stretch/>
        </p:blipFill>
        <p:spPr>
          <a:xfrm>
            <a:off x="2853869" y="2708920"/>
            <a:ext cx="5627137" cy="3307748"/>
          </a:xfrm>
          <a:prstGeom prst="rect">
            <a:avLst/>
          </a:prstGeom>
          <a:ln>
            <a:solidFill>
              <a:schemeClr val="accent1"/>
            </a:solidFill>
          </a:ln>
        </p:spPr>
      </p:pic>
    </p:spTree>
    <p:extLst>
      <p:ext uri="{BB962C8B-B14F-4D97-AF65-F5344CB8AC3E}">
        <p14:creationId xmlns:p14="http://schemas.microsoft.com/office/powerpoint/2010/main" val="2384230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C25A2F-DD4B-4206-87EF-554AA521FBB0}" type="datetime1">
              <a:rPr lang="en-GB" smtClean="0">
                <a:solidFill>
                  <a:srgbClr val="000000"/>
                </a:solidFill>
              </a:rPr>
              <a:pPr/>
              <a:t>25/04/2018</a:t>
            </a:fld>
            <a:endParaRPr lang="en-GB">
              <a:solidFill>
                <a:srgbClr val="000000"/>
              </a:solidFill>
            </a:endParaRPr>
          </a:p>
        </p:txBody>
      </p:sp>
      <p:sp>
        <p:nvSpPr>
          <p:cNvPr id="5" name="Slide Number Placeholder 4"/>
          <p:cNvSpPr>
            <a:spLocks noGrp="1"/>
          </p:cNvSpPr>
          <p:nvPr>
            <p:ph type="sldNum" sz="quarter" idx="12"/>
          </p:nvPr>
        </p:nvSpPr>
        <p:spPr/>
        <p:txBody>
          <a:bodyPr/>
          <a:lstStyle/>
          <a:p>
            <a:fld id="{4A73001F-84D8-48B7-9690-BD096A4D8920}" type="slidenum">
              <a:rPr lang="en-GB" smtClean="0">
                <a:solidFill>
                  <a:srgbClr val="000000"/>
                </a:solidFill>
              </a:rPr>
              <a:pPr/>
              <a:t>11</a:t>
            </a:fld>
            <a:endParaRPr lang="en-GB">
              <a:solidFill>
                <a:srgbClr val="000000"/>
              </a:solidFill>
            </a:endParaRPr>
          </a:p>
        </p:txBody>
      </p:sp>
      <p:sp>
        <p:nvSpPr>
          <p:cNvPr id="7" name="Title 1"/>
          <p:cNvSpPr>
            <a:spLocks noGrp="1"/>
          </p:cNvSpPr>
          <p:nvPr>
            <p:ph type="title"/>
          </p:nvPr>
        </p:nvSpPr>
        <p:spPr>
          <a:xfrm>
            <a:off x="385714" y="257143"/>
            <a:ext cx="8229600" cy="1143000"/>
          </a:xfrm>
        </p:spPr>
        <p:txBody>
          <a:bodyPr anchor="t" anchorCtr="0">
            <a:normAutofit/>
          </a:bodyPr>
          <a:lstStyle/>
          <a:p>
            <a:r>
              <a:rPr lang="en-GB" sz="3143" dirty="0"/>
              <a:t>University example: reference table </a:t>
            </a:r>
          </a:p>
        </p:txBody>
      </p:sp>
      <p:pic>
        <p:nvPicPr>
          <p:cNvPr id="1028" name="Picture 4" descr="http://www.paulwonline.co.uk/images/portfolio/bucksuni/bucks-uni-new-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5421" y="136125"/>
            <a:ext cx="2337496" cy="7847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890254" y="1041874"/>
            <a:ext cx="7426162" cy="4935871"/>
          </a:xfrm>
          <a:prstGeom prst="rect">
            <a:avLst/>
          </a:prstGeom>
        </p:spPr>
      </p:pic>
    </p:spTree>
    <p:extLst>
      <p:ext uri="{BB962C8B-B14F-4D97-AF65-F5344CB8AC3E}">
        <p14:creationId xmlns:p14="http://schemas.microsoft.com/office/powerpoint/2010/main" val="3353437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C25A2F-DD4B-4206-87EF-554AA521FBB0}" type="datetime1">
              <a:rPr lang="en-GB" smtClean="0"/>
              <a:pPr/>
              <a:t>25/04/2018</a:t>
            </a:fld>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4611" y="91638"/>
            <a:ext cx="2479116" cy="1349274"/>
          </a:xfrm>
          <a:prstGeom prst="rect">
            <a:avLst/>
          </a:prstGeom>
        </p:spPr>
      </p:pic>
      <p:graphicFrame>
        <p:nvGraphicFramePr>
          <p:cNvPr id="9" name="Table 8"/>
          <p:cNvGraphicFramePr>
            <a:graphicFrameLocks noGrp="1"/>
          </p:cNvGraphicFramePr>
          <p:nvPr>
            <p:extLst/>
          </p:nvPr>
        </p:nvGraphicFramePr>
        <p:xfrm>
          <a:off x="496921" y="2143143"/>
          <a:ext cx="7715142" cy="2371554"/>
        </p:xfrm>
        <a:graphic>
          <a:graphicData uri="http://schemas.openxmlformats.org/drawingml/2006/table">
            <a:tbl>
              <a:tblPr firstRow="1" bandRow="1">
                <a:tableStyleId>{073A0DAA-6AF3-43AB-8588-CEC1D06C72B9}</a:tableStyleId>
              </a:tblPr>
              <a:tblGrid>
                <a:gridCol w="3857571">
                  <a:extLst>
                    <a:ext uri="{9D8B030D-6E8A-4147-A177-3AD203B41FA5}">
                      <a16:colId xmlns:a16="http://schemas.microsoft.com/office/drawing/2014/main" val="20000"/>
                    </a:ext>
                  </a:extLst>
                </a:gridCol>
                <a:gridCol w="3857571">
                  <a:extLst>
                    <a:ext uri="{9D8B030D-6E8A-4147-A177-3AD203B41FA5}">
                      <a16:colId xmlns:a16="http://schemas.microsoft.com/office/drawing/2014/main" val="20001"/>
                    </a:ext>
                  </a:extLst>
                </a:gridCol>
              </a:tblGrid>
              <a:tr h="1185777">
                <a:tc>
                  <a:txBody>
                    <a:bodyPr/>
                    <a:lstStyle/>
                    <a:p>
                      <a:pPr algn="ctr"/>
                      <a:r>
                        <a:rPr lang="en-GB" sz="1300" dirty="0">
                          <a:solidFill>
                            <a:srgbClr val="FF0000"/>
                          </a:solidFill>
                        </a:rPr>
                        <a:t>Current</a:t>
                      </a:r>
                      <a:r>
                        <a:rPr lang="en-GB" sz="1300" baseline="0" dirty="0">
                          <a:solidFill>
                            <a:srgbClr val="FF0000"/>
                          </a:solidFill>
                        </a:rPr>
                        <a:t> Tariff requirement</a:t>
                      </a:r>
                      <a:endParaRPr lang="en-GB" sz="1300" dirty="0">
                        <a:solidFill>
                          <a:srgbClr val="FF0000"/>
                        </a:solidFill>
                      </a:endParaRP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300" dirty="0">
                          <a:solidFill>
                            <a:srgbClr val="FF0000"/>
                          </a:solidFill>
                        </a:rPr>
                        <a:t>New Tariff requirement</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85777">
                <a:tc>
                  <a:txBody>
                    <a:bodyPr/>
                    <a:lstStyle/>
                    <a:p>
                      <a:pPr algn="ctr"/>
                      <a:r>
                        <a:rPr lang="en-GB" sz="1300" dirty="0">
                          <a:effectLst/>
                        </a:rPr>
                        <a:t>UCAS Tariff Points: 300 points required. (Minimum 200 from 2 A levels or equivalent, excluding general studies.)</a:t>
                      </a:r>
                      <a:endParaRPr lang="en-GB" sz="1300" dirty="0">
                        <a:solidFill>
                          <a:srgbClr val="FF0000"/>
                        </a:solidFill>
                      </a:endParaRP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300" dirty="0">
                          <a:effectLst/>
                        </a:rPr>
                        <a:t>UCAS Tariff Points: </a:t>
                      </a:r>
                      <a:r>
                        <a:rPr lang="en-GB" sz="1300" dirty="0">
                          <a:solidFill>
                            <a:srgbClr val="FF0000"/>
                          </a:solidFill>
                          <a:effectLst/>
                        </a:rPr>
                        <a:t>120 </a:t>
                      </a:r>
                      <a:r>
                        <a:rPr lang="en-GB" sz="1300" dirty="0">
                          <a:effectLst/>
                        </a:rPr>
                        <a:t>points required. (Minimum </a:t>
                      </a:r>
                      <a:r>
                        <a:rPr lang="en-GB" sz="1300" dirty="0">
                          <a:solidFill>
                            <a:srgbClr val="FF0000"/>
                          </a:solidFill>
                          <a:effectLst/>
                        </a:rPr>
                        <a:t>80 </a:t>
                      </a:r>
                      <a:r>
                        <a:rPr lang="en-GB" sz="1300" dirty="0">
                          <a:effectLst/>
                        </a:rPr>
                        <a:t>from 2 A levels or equivalent, excluding general studies.)</a:t>
                      </a:r>
                      <a:endParaRPr lang="en-GB" sz="1300" dirty="0">
                        <a:solidFill>
                          <a:srgbClr val="FF0000"/>
                        </a:solidFill>
                      </a:endParaRP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nvPr>
        </p:nvGraphicFramePr>
        <p:xfrm>
          <a:off x="461936" y="1577366"/>
          <a:ext cx="6096000" cy="4917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91760">
                <a:tc>
                  <a:txBody>
                    <a:bodyPr/>
                    <a:lstStyle/>
                    <a:p>
                      <a:r>
                        <a:rPr lang="en-GB" sz="2000" dirty="0">
                          <a:solidFill>
                            <a:schemeClr val="tx1"/>
                          </a:solidFill>
                        </a:rPr>
                        <a:t>BA (</a:t>
                      </a:r>
                      <a:r>
                        <a:rPr lang="en-GB" sz="2000" dirty="0" err="1">
                          <a:solidFill>
                            <a:schemeClr val="tx1"/>
                          </a:solidFill>
                        </a:rPr>
                        <a:t>Hons</a:t>
                      </a:r>
                      <a:r>
                        <a:rPr lang="en-GB" sz="2000" dirty="0">
                          <a:solidFill>
                            <a:schemeClr val="tx1"/>
                          </a:solidFill>
                        </a:rPr>
                        <a:t>)</a:t>
                      </a:r>
                      <a:r>
                        <a:rPr lang="en-GB" sz="2000" baseline="0" dirty="0">
                          <a:solidFill>
                            <a:schemeClr val="tx1"/>
                          </a:solidFill>
                        </a:rPr>
                        <a:t> Business Studies</a:t>
                      </a:r>
                      <a:endParaRPr lang="en-GB" sz="1300" dirty="0">
                        <a:solidFill>
                          <a:schemeClr val="tx1"/>
                        </a:solidFill>
                      </a:endParaRPr>
                    </a:p>
                  </a:txBody>
                  <a:tcPr marL="65314" marR="65314" marT="32657" marB="32657">
                    <a:noFill/>
                  </a:tcPr>
                </a:tc>
                <a:tc>
                  <a:txBody>
                    <a:bodyPr/>
                    <a:lstStyle/>
                    <a:p>
                      <a:endParaRPr lang="en-GB" sz="1300" dirty="0"/>
                    </a:p>
                  </a:txBody>
                  <a:tcPr marL="65314" marR="65314" marT="32657" marB="32657">
                    <a:noFill/>
                  </a:tcPr>
                </a:tc>
                <a:extLst>
                  <a:ext uri="{0D108BD9-81ED-4DB2-BD59-A6C34878D82A}">
                    <a16:rowId xmlns:a16="http://schemas.microsoft.com/office/drawing/2014/main" val="10000"/>
                  </a:ext>
                </a:extLst>
              </a:tr>
            </a:tbl>
          </a:graphicData>
        </a:graphic>
      </p:graphicFrame>
      <p:sp>
        <p:nvSpPr>
          <p:cNvPr id="11" name="TextBox 10"/>
          <p:cNvSpPr txBox="1"/>
          <p:nvPr/>
        </p:nvSpPr>
        <p:spPr>
          <a:xfrm>
            <a:off x="2617497" y="4663423"/>
            <a:ext cx="5685723" cy="685957"/>
          </a:xfrm>
          <a:prstGeom prst="rect">
            <a:avLst/>
          </a:prstGeom>
          <a:noFill/>
        </p:spPr>
        <p:txBody>
          <a:bodyPr wrap="square" rtlCol="0">
            <a:spAutoFit/>
          </a:bodyPr>
          <a:lstStyle/>
          <a:p>
            <a:pPr algn="r"/>
            <a:r>
              <a:rPr lang="en-GB" sz="1286" dirty="0"/>
              <a:t>NB: Whilst the above accurately reflects the 2016 entry requirements in terms of the current and new Tariffs, entry requirements for 2017 have yet to be set for any course in our university and thus may change before publication.</a:t>
            </a:r>
          </a:p>
        </p:txBody>
      </p:sp>
      <p:sp>
        <p:nvSpPr>
          <p:cNvPr id="12" name="Title 1"/>
          <p:cNvSpPr>
            <a:spLocks noGrp="1"/>
          </p:cNvSpPr>
          <p:nvPr>
            <p:ph type="title"/>
          </p:nvPr>
        </p:nvSpPr>
        <p:spPr>
          <a:xfrm>
            <a:off x="384770" y="297912"/>
            <a:ext cx="5935996" cy="1143000"/>
          </a:xfrm>
        </p:spPr>
        <p:txBody>
          <a:bodyPr anchor="t" anchorCtr="0">
            <a:normAutofit/>
          </a:bodyPr>
          <a:lstStyle/>
          <a:p>
            <a:r>
              <a:rPr lang="en-GB" sz="3143" dirty="0"/>
              <a:t>University example: current and new entry requirements </a:t>
            </a:r>
          </a:p>
        </p:txBody>
      </p:sp>
    </p:spTree>
    <p:extLst>
      <p:ext uri="{BB962C8B-B14F-4D97-AF65-F5344CB8AC3E}">
        <p14:creationId xmlns:p14="http://schemas.microsoft.com/office/powerpoint/2010/main" val="2768218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C25A2F-DD4B-4206-87EF-554AA521FBB0}" type="datetime1">
              <a:rPr lang="en-GB" smtClean="0"/>
              <a:pPr/>
              <a:t>25/04/2018</a:t>
            </a:fld>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1" y="188640"/>
            <a:ext cx="2479116" cy="1349274"/>
          </a:xfrm>
          <a:prstGeom prst="rect">
            <a:avLst/>
          </a:prstGeom>
        </p:spPr>
      </p:pic>
      <p:sp>
        <p:nvSpPr>
          <p:cNvPr id="11" name="TextBox 10"/>
          <p:cNvSpPr txBox="1"/>
          <p:nvPr/>
        </p:nvSpPr>
        <p:spPr>
          <a:xfrm>
            <a:off x="2771800" y="4564620"/>
            <a:ext cx="5657771" cy="685957"/>
          </a:xfrm>
          <a:prstGeom prst="rect">
            <a:avLst/>
          </a:prstGeom>
          <a:noFill/>
        </p:spPr>
        <p:txBody>
          <a:bodyPr wrap="square" rtlCol="0">
            <a:spAutoFit/>
          </a:bodyPr>
          <a:lstStyle/>
          <a:p>
            <a:pPr algn="r"/>
            <a:r>
              <a:rPr lang="en-GB" sz="1286" dirty="0"/>
              <a:t>NB: Whilst the above accurately reflects the 2016 entry requirements in terms of the current and new Tariffs, entry requirements for 2017 have yet to be set for any course in our university and thus may change before publication.</a:t>
            </a:r>
          </a:p>
        </p:txBody>
      </p:sp>
      <p:graphicFrame>
        <p:nvGraphicFramePr>
          <p:cNvPr id="12" name="Table 11"/>
          <p:cNvGraphicFramePr>
            <a:graphicFrameLocks noGrp="1"/>
          </p:cNvGraphicFramePr>
          <p:nvPr>
            <p:extLst/>
          </p:nvPr>
        </p:nvGraphicFramePr>
        <p:xfrm>
          <a:off x="582906" y="1834537"/>
          <a:ext cx="7715142" cy="2371554"/>
        </p:xfrm>
        <a:graphic>
          <a:graphicData uri="http://schemas.openxmlformats.org/drawingml/2006/table">
            <a:tbl>
              <a:tblPr firstRow="1" bandRow="1">
                <a:tableStyleId>{073A0DAA-6AF3-43AB-8588-CEC1D06C72B9}</a:tableStyleId>
              </a:tblPr>
              <a:tblGrid>
                <a:gridCol w="3857571">
                  <a:extLst>
                    <a:ext uri="{9D8B030D-6E8A-4147-A177-3AD203B41FA5}">
                      <a16:colId xmlns:a16="http://schemas.microsoft.com/office/drawing/2014/main" val="20000"/>
                    </a:ext>
                  </a:extLst>
                </a:gridCol>
                <a:gridCol w="3857571">
                  <a:extLst>
                    <a:ext uri="{9D8B030D-6E8A-4147-A177-3AD203B41FA5}">
                      <a16:colId xmlns:a16="http://schemas.microsoft.com/office/drawing/2014/main" val="20001"/>
                    </a:ext>
                  </a:extLst>
                </a:gridCol>
              </a:tblGrid>
              <a:tr h="1185777">
                <a:tc>
                  <a:txBody>
                    <a:bodyPr/>
                    <a:lstStyle/>
                    <a:p>
                      <a:pPr algn="ctr"/>
                      <a:r>
                        <a:rPr lang="en-GB" sz="1300" dirty="0">
                          <a:solidFill>
                            <a:srgbClr val="FF0000"/>
                          </a:solidFill>
                        </a:rPr>
                        <a:t>Current</a:t>
                      </a:r>
                      <a:r>
                        <a:rPr lang="en-GB" sz="1300" baseline="0" dirty="0">
                          <a:solidFill>
                            <a:srgbClr val="FF0000"/>
                          </a:solidFill>
                        </a:rPr>
                        <a:t> Tariff requirement</a:t>
                      </a:r>
                      <a:endParaRPr lang="en-GB" sz="1300" dirty="0">
                        <a:solidFill>
                          <a:srgbClr val="FF0000"/>
                        </a:solidFill>
                      </a:endParaRP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300" dirty="0">
                          <a:solidFill>
                            <a:srgbClr val="FF0000"/>
                          </a:solidFill>
                        </a:rPr>
                        <a:t>New Tariff requirement</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85777">
                <a:tc>
                  <a:txBody>
                    <a:bodyPr/>
                    <a:lstStyle/>
                    <a:p>
                      <a:pPr algn="ctr"/>
                      <a:r>
                        <a:rPr lang="en-GB" sz="1300" dirty="0">
                          <a:effectLst/>
                        </a:rPr>
                        <a:t>320 points required. (Minimum 320 to be achieved from 3 A levels or equivalent.) At least 100 points must come from a scientific discipline.</a:t>
                      </a:r>
                      <a:endParaRPr lang="en-GB" sz="1300" dirty="0">
                        <a:solidFill>
                          <a:srgbClr val="FF0000"/>
                        </a:solidFill>
                      </a:endParaRP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300" dirty="0">
                          <a:solidFill>
                            <a:srgbClr val="FF0000"/>
                          </a:solidFill>
                          <a:effectLst/>
                        </a:rPr>
                        <a:t>128 </a:t>
                      </a:r>
                      <a:r>
                        <a:rPr lang="en-GB" sz="1300" dirty="0">
                          <a:effectLst/>
                        </a:rPr>
                        <a:t>points required. (Minimum </a:t>
                      </a:r>
                      <a:r>
                        <a:rPr lang="en-GB" sz="1300" dirty="0">
                          <a:solidFill>
                            <a:srgbClr val="FF0000"/>
                          </a:solidFill>
                          <a:effectLst/>
                        </a:rPr>
                        <a:t>128 </a:t>
                      </a:r>
                      <a:r>
                        <a:rPr lang="en-GB" sz="1300" dirty="0">
                          <a:effectLst/>
                        </a:rPr>
                        <a:t>to be achieved from 3 A levels or equivalent.) At least </a:t>
                      </a:r>
                      <a:r>
                        <a:rPr lang="en-GB" sz="1300" dirty="0">
                          <a:solidFill>
                            <a:srgbClr val="FF0000"/>
                          </a:solidFill>
                          <a:effectLst/>
                        </a:rPr>
                        <a:t>40</a:t>
                      </a:r>
                      <a:r>
                        <a:rPr lang="en-GB" sz="1300" dirty="0">
                          <a:effectLst/>
                        </a:rPr>
                        <a:t> points must come from a scientific discipline.</a:t>
                      </a:r>
                      <a:endParaRPr lang="en-GB" sz="1300" dirty="0">
                        <a:solidFill>
                          <a:srgbClr val="FF0000"/>
                        </a:solidFill>
                      </a:endParaRP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508691" y="1046154"/>
          <a:ext cx="6096000" cy="4917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91760">
                <a:tc>
                  <a:txBody>
                    <a:bodyPr/>
                    <a:lstStyle/>
                    <a:p>
                      <a:r>
                        <a:rPr lang="en-GB" sz="2000" dirty="0">
                          <a:solidFill>
                            <a:schemeClr val="tx1"/>
                          </a:solidFill>
                        </a:rPr>
                        <a:t>BSc (</a:t>
                      </a:r>
                      <a:r>
                        <a:rPr lang="en-GB" sz="2000" dirty="0" err="1">
                          <a:solidFill>
                            <a:schemeClr val="tx1"/>
                          </a:solidFill>
                        </a:rPr>
                        <a:t>Hons</a:t>
                      </a:r>
                      <a:r>
                        <a:rPr lang="en-GB" sz="2000" dirty="0">
                          <a:solidFill>
                            <a:schemeClr val="tx1"/>
                          </a:solidFill>
                        </a:rPr>
                        <a:t>)</a:t>
                      </a:r>
                      <a:r>
                        <a:rPr lang="en-GB" sz="2000" baseline="0" dirty="0">
                          <a:solidFill>
                            <a:schemeClr val="tx1"/>
                          </a:solidFill>
                        </a:rPr>
                        <a:t> Physiotherapy</a:t>
                      </a:r>
                      <a:endParaRPr lang="en-GB" sz="1300" dirty="0">
                        <a:solidFill>
                          <a:schemeClr val="tx1"/>
                        </a:solidFill>
                      </a:endParaRPr>
                    </a:p>
                  </a:txBody>
                  <a:tcPr marL="65314" marR="65314" marT="32657" marB="32657">
                    <a:noFill/>
                  </a:tcPr>
                </a:tc>
                <a:tc>
                  <a:txBody>
                    <a:bodyPr/>
                    <a:lstStyle/>
                    <a:p>
                      <a:endParaRPr lang="en-GB" sz="1300" dirty="0"/>
                    </a:p>
                  </a:txBody>
                  <a:tcPr marL="65314" marR="65314" marT="32657" marB="32657">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150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C25A2F-DD4B-4206-87EF-554AA521FBB0}" type="datetime1">
              <a:rPr lang="en-GB" smtClean="0"/>
              <a:pPr/>
              <a:t>25/04/2018</a:t>
            </a:fld>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1" y="188640"/>
            <a:ext cx="2479116" cy="1349274"/>
          </a:xfrm>
          <a:prstGeom prst="rect">
            <a:avLst/>
          </a:prstGeom>
        </p:spPr>
      </p:pic>
      <p:sp>
        <p:nvSpPr>
          <p:cNvPr id="11" name="TextBox 10"/>
          <p:cNvSpPr txBox="1"/>
          <p:nvPr/>
        </p:nvSpPr>
        <p:spPr>
          <a:xfrm>
            <a:off x="2617497" y="4564620"/>
            <a:ext cx="5721724" cy="685957"/>
          </a:xfrm>
          <a:prstGeom prst="rect">
            <a:avLst/>
          </a:prstGeom>
          <a:noFill/>
        </p:spPr>
        <p:txBody>
          <a:bodyPr wrap="square" rtlCol="0">
            <a:spAutoFit/>
          </a:bodyPr>
          <a:lstStyle/>
          <a:p>
            <a:pPr algn="r"/>
            <a:r>
              <a:rPr lang="en-GB" sz="1286" dirty="0"/>
              <a:t>NB: Whilst the above accurately reflects the 2016 entry requirements in terms of the current and new Tariffs, entry requirements for 2017 have yet to be set for any course in our university and thus may change before publication.</a:t>
            </a:r>
          </a:p>
        </p:txBody>
      </p:sp>
      <p:graphicFrame>
        <p:nvGraphicFramePr>
          <p:cNvPr id="9" name="Table 8"/>
          <p:cNvGraphicFramePr>
            <a:graphicFrameLocks noGrp="1"/>
          </p:cNvGraphicFramePr>
          <p:nvPr>
            <p:extLst/>
          </p:nvPr>
        </p:nvGraphicFramePr>
        <p:xfrm>
          <a:off x="508691" y="1024209"/>
          <a:ext cx="6096000" cy="4917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91760">
                <a:tc>
                  <a:txBody>
                    <a:bodyPr/>
                    <a:lstStyle/>
                    <a:p>
                      <a:r>
                        <a:rPr lang="en-GB" sz="2000" dirty="0">
                          <a:solidFill>
                            <a:schemeClr val="tx1"/>
                          </a:solidFill>
                        </a:rPr>
                        <a:t>BSc (</a:t>
                      </a:r>
                      <a:r>
                        <a:rPr lang="en-GB" sz="2000" dirty="0" err="1">
                          <a:solidFill>
                            <a:schemeClr val="tx1"/>
                          </a:solidFill>
                        </a:rPr>
                        <a:t>Hons</a:t>
                      </a:r>
                      <a:r>
                        <a:rPr lang="en-GB" sz="2000" dirty="0">
                          <a:solidFill>
                            <a:schemeClr val="tx1"/>
                          </a:solidFill>
                        </a:rPr>
                        <a:t>)</a:t>
                      </a:r>
                      <a:r>
                        <a:rPr lang="en-GB" sz="2000" baseline="0" dirty="0">
                          <a:solidFill>
                            <a:schemeClr val="tx1"/>
                          </a:solidFill>
                        </a:rPr>
                        <a:t> Dietetics</a:t>
                      </a:r>
                      <a:endParaRPr lang="en-GB" sz="1300" dirty="0">
                        <a:solidFill>
                          <a:schemeClr val="tx1"/>
                        </a:solidFill>
                      </a:endParaRPr>
                    </a:p>
                  </a:txBody>
                  <a:tcPr marL="65314" marR="65314" marT="32657" marB="32657">
                    <a:noFill/>
                  </a:tcPr>
                </a:tc>
                <a:tc>
                  <a:txBody>
                    <a:bodyPr/>
                    <a:lstStyle/>
                    <a:p>
                      <a:endParaRPr lang="en-GB" sz="1300" dirty="0"/>
                    </a:p>
                  </a:txBody>
                  <a:tcPr marL="65314" marR="65314" marT="32657" marB="32657">
                    <a:no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595154" y="1691577"/>
          <a:ext cx="7715142" cy="2371554"/>
        </p:xfrm>
        <a:graphic>
          <a:graphicData uri="http://schemas.openxmlformats.org/drawingml/2006/table">
            <a:tbl>
              <a:tblPr firstRow="1" bandRow="1">
                <a:tableStyleId>{073A0DAA-6AF3-43AB-8588-CEC1D06C72B9}</a:tableStyleId>
              </a:tblPr>
              <a:tblGrid>
                <a:gridCol w="3857571">
                  <a:extLst>
                    <a:ext uri="{9D8B030D-6E8A-4147-A177-3AD203B41FA5}">
                      <a16:colId xmlns:a16="http://schemas.microsoft.com/office/drawing/2014/main" val="20000"/>
                    </a:ext>
                  </a:extLst>
                </a:gridCol>
                <a:gridCol w="3857571">
                  <a:extLst>
                    <a:ext uri="{9D8B030D-6E8A-4147-A177-3AD203B41FA5}">
                      <a16:colId xmlns:a16="http://schemas.microsoft.com/office/drawing/2014/main" val="20001"/>
                    </a:ext>
                  </a:extLst>
                </a:gridCol>
              </a:tblGrid>
              <a:tr h="1185777">
                <a:tc>
                  <a:txBody>
                    <a:bodyPr/>
                    <a:lstStyle/>
                    <a:p>
                      <a:pPr algn="ctr"/>
                      <a:r>
                        <a:rPr lang="en-GB" sz="1300" dirty="0">
                          <a:solidFill>
                            <a:srgbClr val="FF0000"/>
                          </a:solidFill>
                        </a:rPr>
                        <a:t>Current Tariff</a:t>
                      </a:r>
                      <a:r>
                        <a:rPr lang="en-GB" sz="1300" baseline="0" dirty="0">
                          <a:solidFill>
                            <a:srgbClr val="FF0000"/>
                          </a:solidFill>
                        </a:rPr>
                        <a:t> requirement</a:t>
                      </a:r>
                      <a:endParaRPr lang="en-GB" sz="1300" dirty="0">
                        <a:solidFill>
                          <a:srgbClr val="FF0000"/>
                        </a:solidFill>
                      </a:endParaRP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300" dirty="0">
                          <a:solidFill>
                            <a:srgbClr val="FF0000"/>
                          </a:solidFill>
                        </a:rPr>
                        <a:t>New Tariff requirement</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85777">
                <a:tc>
                  <a:txBody>
                    <a:bodyPr/>
                    <a:lstStyle/>
                    <a:p>
                      <a:pPr algn="ctr"/>
                      <a:r>
                        <a:rPr lang="en-GB" sz="1300" dirty="0">
                          <a:effectLst/>
                        </a:rPr>
                        <a:t>BBB. Minimum BBB points required. Minimum of BBB from 3 A levels (excluding general studies and critical thinking) to include chemistry and one other science subject.</a:t>
                      </a:r>
                      <a:endParaRPr lang="en-GB" sz="1300" dirty="0">
                        <a:solidFill>
                          <a:srgbClr val="FF0000"/>
                        </a:solidFill>
                      </a:endParaRP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300" dirty="0">
                          <a:solidFill>
                            <a:schemeClr val="tx1"/>
                          </a:solidFill>
                          <a:effectLst/>
                        </a:rPr>
                        <a:t>No change (non-Tariff)</a:t>
                      </a:r>
                      <a:endParaRPr lang="en-GB" sz="1300" dirty="0">
                        <a:solidFill>
                          <a:schemeClr val="tx1"/>
                        </a:solidFill>
                      </a:endParaRP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61591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5714" y="257143"/>
            <a:ext cx="8229600" cy="1143000"/>
          </a:xfrm>
        </p:spPr>
        <p:txBody>
          <a:bodyPr anchor="t" anchorCtr="0">
            <a:normAutofit/>
          </a:bodyPr>
          <a:lstStyle/>
          <a:p>
            <a:r>
              <a:rPr lang="en-US" sz="3143" dirty="0"/>
              <a:t>Myth busting </a:t>
            </a:r>
          </a:p>
        </p:txBody>
      </p:sp>
      <p:pic>
        <p:nvPicPr>
          <p:cNvPr id="1026" name="Picture 2" descr="http://coursefindr.com/articles/wp-content/uploads/2014/08/ucas-tariff-poi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34" y="4299788"/>
            <a:ext cx="3201009" cy="14134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91114" y="5749195"/>
            <a:ext cx="3800486" cy="261610"/>
          </a:xfrm>
          <a:prstGeom prst="rect">
            <a:avLst/>
          </a:prstGeom>
          <a:noFill/>
        </p:spPr>
        <p:txBody>
          <a:bodyPr wrap="square" rtlCol="0">
            <a:spAutoFit/>
          </a:bodyPr>
          <a:lstStyle/>
          <a:p>
            <a:pPr algn="r"/>
            <a:r>
              <a:rPr lang="en-GB" sz="1100" dirty="0"/>
              <a:t>(Source: UCAS adviser survey 2015) </a:t>
            </a:r>
          </a:p>
        </p:txBody>
      </p:sp>
      <p:sp>
        <p:nvSpPr>
          <p:cNvPr id="9" name="TextBox 8"/>
          <p:cNvSpPr txBox="1"/>
          <p:nvPr/>
        </p:nvSpPr>
        <p:spPr>
          <a:xfrm>
            <a:off x="493070" y="2894963"/>
            <a:ext cx="5586146" cy="1323439"/>
          </a:xfrm>
          <a:prstGeom prst="rect">
            <a:avLst/>
          </a:prstGeom>
          <a:noFill/>
        </p:spPr>
        <p:txBody>
          <a:bodyPr wrap="square" rtlCol="0">
            <a:spAutoFit/>
          </a:bodyPr>
          <a:lstStyle/>
          <a:p>
            <a:r>
              <a:rPr lang="en-GB" sz="2000" dirty="0">
                <a:solidFill>
                  <a:srgbClr val="FF0000"/>
                </a:solidFill>
              </a:rPr>
              <a:t>There aren’t enough international qualifications on the Tariff.</a:t>
            </a:r>
            <a:r>
              <a:rPr lang="en-GB" sz="2000" dirty="0"/>
              <a:t> One of the key design principles of the new Tariff is to ensure more international and vocational qualifications can be added. </a:t>
            </a:r>
          </a:p>
        </p:txBody>
      </p:sp>
      <p:sp>
        <p:nvSpPr>
          <p:cNvPr id="11" name="TextBox 10"/>
          <p:cNvSpPr txBox="1"/>
          <p:nvPr/>
        </p:nvSpPr>
        <p:spPr>
          <a:xfrm>
            <a:off x="2849431" y="713952"/>
            <a:ext cx="5589999" cy="1631216"/>
          </a:xfrm>
          <a:prstGeom prst="rect">
            <a:avLst/>
          </a:prstGeom>
          <a:noFill/>
        </p:spPr>
        <p:txBody>
          <a:bodyPr wrap="square" rtlCol="0">
            <a:spAutoFit/>
          </a:bodyPr>
          <a:lstStyle/>
          <a:p>
            <a:r>
              <a:rPr lang="en-GB" sz="2000" dirty="0">
                <a:solidFill>
                  <a:srgbClr val="FF0000"/>
                </a:solidFill>
              </a:rPr>
              <a:t>More universities and colleges will use the Tariff.</a:t>
            </a:r>
            <a:r>
              <a:rPr lang="en-GB" sz="2000" i="1" dirty="0"/>
              <a:t> </a:t>
            </a:r>
            <a:r>
              <a:rPr lang="en-GB" sz="2000" dirty="0"/>
              <a:t>Not the case – only one third of courses in our search tool refer to the Tariff and some universities intend to move to qualification and grade-based entry requirements.  </a:t>
            </a:r>
          </a:p>
        </p:txBody>
      </p:sp>
      <p:sp>
        <p:nvSpPr>
          <p:cNvPr id="12" name="TextBox 11"/>
          <p:cNvSpPr txBox="1"/>
          <p:nvPr/>
        </p:nvSpPr>
        <p:spPr>
          <a:xfrm>
            <a:off x="3286143" y="4766291"/>
            <a:ext cx="4716575" cy="1015663"/>
          </a:xfrm>
          <a:prstGeom prst="rect">
            <a:avLst/>
          </a:prstGeom>
          <a:noFill/>
        </p:spPr>
        <p:txBody>
          <a:bodyPr wrap="square" rtlCol="0">
            <a:spAutoFit/>
          </a:bodyPr>
          <a:lstStyle/>
          <a:p>
            <a:r>
              <a:rPr lang="en-GB" sz="2000" dirty="0">
                <a:solidFill>
                  <a:srgbClr val="FF0000"/>
                </a:solidFill>
              </a:rPr>
              <a:t>The numbers are hard to recognise and use.</a:t>
            </a:r>
            <a:r>
              <a:rPr lang="en-GB" sz="2000" dirty="0"/>
              <a:t> The new Tariff calculator will help serve as a quick look-up guide to points.  </a:t>
            </a:r>
          </a:p>
        </p:txBody>
      </p:sp>
      <p:pic>
        <p:nvPicPr>
          <p:cNvPr id="1028" name="Picture 4" descr="http://i.telegraph.co.uk/multimedia/archive/02357/students_2357903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15" y="1125744"/>
            <a:ext cx="2026046" cy="12679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tsu.edu/intered/small%20glob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5069" y="1599592"/>
            <a:ext cx="2820914" cy="282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749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714" y="257143"/>
            <a:ext cx="8229600" cy="692801"/>
          </a:xfrm>
        </p:spPr>
        <p:txBody>
          <a:bodyPr anchor="t" anchorCtr="0">
            <a:normAutofit/>
          </a:bodyPr>
          <a:lstStyle/>
          <a:p>
            <a:r>
              <a:rPr lang="en-GB" sz="3143" dirty="0"/>
              <a:t>Resources</a:t>
            </a:r>
          </a:p>
        </p:txBody>
      </p:sp>
      <p:sp>
        <p:nvSpPr>
          <p:cNvPr id="7" name="Rectangle 6"/>
          <p:cNvSpPr/>
          <p:nvPr/>
        </p:nvSpPr>
        <p:spPr>
          <a:xfrm>
            <a:off x="251520" y="1078516"/>
            <a:ext cx="8692394" cy="707886"/>
          </a:xfrm>
          <a:prstGeom prst="rect">
            <a:avLst/>
          </a:prstGeom>
        </p:spPr>
        <p:txBody>
          <a:bodyPr wrap="square">
            <a:spAutoFit/>
          </a:bodyPr>
          <a:lstStyle/>
          <a:p>
            <a:r>
              <a:rPr lang="en-GB" sz="2000" dirty="0"/>
              <a:t>Resources currently available to support the transition, referred to in this presentation, are available on our website at </a:t>
            </a:r>
            <a:r>
              <a:rPr lang="en-GB" sz="2000" dirty="0">
                <a:hlinkClick r:id="rId3"/>
              </a:rPr>
              <a:t>www.ucas.com/advisers/tariff-2017</a:t>
            </a:r>
            <a:r>
              <a:rPr lang="en-GB" sz="2000" dirty="0"/>
              <a:t>.</a:t>
            </a:r>
          </a:p>
        </p:txBody>
      </p:sp>
      <p:pic>
        <p:nvPicPr>
          <p:cNvPr id="9" name="Picture 8"/>
          <p:cNvPicPr>
            <a:picLocks noChangeAspect="1"/>
          </p:cNvPicPr>
          <p:nvPr/>
        </p:nvPicPr>
        <p:blipFill>
          <a:blip r:embed="rId4"/>
          <a:stretch>
            <a:fillRect/>
          </a:stretch>
        </p:blipFill>
        <p:spPr>
          <a:xfrm>
            <a:off x="1439833" y="2205304"/>
            <a:ext cx="6121362" cy="3626364"/>
          </a:xfrm>
          <a:prstGeom prst="rect">
            <a:avLst/>
          </a:prstGeom>
          <a:ln>
            <a:solidFill>
              <a:schemeClr val="accent1"/>
            </a:solidFill>
          </a:ln>
        </p:spPr>
      </p:pic>
    </p:spTree>
    <p:extLst>
      <p:ext uri="{BB962C8B-B14F-4D97-AF65-F5344CB8AC3E}">
        <p14:creationId xmlns:p14="http://schemas.microsoft.com/office/powerpoint/2010/main" val="2898228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408735" y="1320195"/>
            <a:ext cx="4834880" cy="3480431"/>
          </a:xfrm>
        </p:spPr>
        <p:txBody>
          <a:bodyPr>
            <a:normAutofit/>
          </a:bodyPr>
          <a:lstStyle/>
          <a:p>
            <a:pPr marL="0" indent="0">
              <a:buNone/>
            </a:pPr>
            <a:endParaRPr lang="en-GB" sz="2571" dirty="0"/>
          </a:p>
          <a:p>
            <a:pPr marL="0" indent="0">
              <a:buNone/>
            </a:pPr>
            <a:r>
              <a:rPr lang="en-GB" sz="2571" dirty="0"/>
              <a:t>UCAS has produced a video for learners to explain the new Tariff. </a:t>
            </a:r>
          </a:p>
          <a:p>
            <a:pPr marL="0" indent="0">
              <a:buNone/>
            </a:pPr>
            <a:endParaRPr lang="en-GB" sz="2571" dirty="0"/>
          </a:p>
          <a:p>
            <a:pPr marL="0" indent="0">
              <a:buNone/>
            </a:pPr>
            <a:r>
              <a:rPr lang="en-GB" sz="2571" dirty="0"/>
              <a:t>It is available on </a:t>
            </a:r>
            <a:r>
              <a:rPr lang="en-GB" sz="2571" dirty="0">
                <a:hlinkClick r:id="rId3"/>
              </a:rPr>
              <a:t>ucas.com</a:t>
            </a:r>
            <a:endParaRPr lang="en-GB" sz="2571" dirty="0"/>
          </a:p>
          <a:p>
            <a:pPr marL="0" indent="0">
              <a:buNone/>
            </a:pPr>
            <a:endParaRPr lang="en-GB" sz="2571" dirty="0"/>
          </a:p>
        </p:txBody>
      </p:sp>
      <p:sp>
        <p:nvSpPr>
          <p:cNvPr id="7" name="Title 1"/>
          <p:cNvSpPr>
            <a:spLocks noGrp="1"/>
          </p:cNvSpPr>
          <p:nvPr>
            <p:ph type="title"/>
          </p:nvPr>
        </p:nvSpPr>
        <p:spPr>
          <a:xfrm>
            <a:off x="385714" y="257143"/>
            <a:ext cx="8229600" cy="692801"/>
          </a:xfrm>
        </p:spPr>
        <p:txBody>
          <a:bodyPr anchor="t" anchorCtr="0">
            <a:normAutofit/>
          </a:bodyPr>
          <a:lstStyle/>
          <a:p>
            <a:r>
              <a:rPr lang="en-GB" sz="3143" dirty="0"/>
              <a:t>New Tariff video </a:t>
            </a:r>
          </a:p>
        </p:txBody>
      </p:sp>
    </p:spTree>
    <p:extLst>
      <p:ext uri="{BB962C8B-B14F-4D97-AF65-F5344CB8AC3E}">
        <p14:creationId xmlns:p14="http://schemas.microsoft.com/office/powerpoint/2010/main" val="4154093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61761"/>
            <a:ext cx="9144000" cy="477054"/>
          </a:xfrm>
          <a:prstGeom prst="rect">
            <a:avLst/>
          </a:prstGeom>
          <a:solidFill>
            <a:schemeClr val="bg1"/>
          </a:solidFill>
        </p:spPr>
        <p:txBody>
          <a:bodyPr wrap="square" rtlCol="0">
            <a:spAutoFit/>
          </a:bodyPr>
          <a:lstStyle/>
          <a:p>
            <a:endParaRPr lang="en-GB" sz="2500" dirty="0"/>
          </a:p>
        </p:txBody>
      </p:sp>
      <p:pic>
        <p:nvPicPr>
          <p:cNvPr id="2" name="Picture 1"/>
          <p:cNvPicPr>
            <a:picLocks noChangeAspect="1"/>
          </p:cNvPicPr>
          <p:nvPr/>
        </p:nvPicPr>
        <p:blipFill>
          <a:blip r:embed="rId3"/>
          <a:stretch>
            <a:fillRect/>
          </a:stretch>
        </p:blipFill>
        <p:spPr>
          <a:xfrm>
            <a:off x="1186543" y="754419"/>
            <a:ext cx="6770180" cy="5204090"/>
          </a:xfrm>
          <a:prstGeom prst="rect">
            <a:avLst/>
          </a:prstGeom>
        </p:spPr>
      </p:pic>
      <p:sp>
        <p:nvSpPr>
          <p:cNvPr id="3" name="TextBox 2"/>
          <p:cNvSpPr txBox="1"/>
          <p:nvPr/>
        </p:nvSpPr>
        <p:spPr>
          <a:xfrm>
            <a:off x="385714" y="257143"/>
            <a:ext cx="8085873" cy="575992"/>
          </a:xfrm>
          <a:prstGeom prst="rect">
            <a:avLst/>
          </a:prstGeom>
          <a:noFill/>
        </p:spPr>
        <p:txBody>
          <a:bodyPr wrap="square" rtlCol="0">
            <a:spAutoFit/>
          </a:bodyPr>
          <a:lstStyle/>
          <a:p>
            <a:r>
              <a:rPr lang="en-GB" sz="3143" b="1" dirty="0">
                <a:solidFill>
                  <a:srgbClr val="FF0000"/>
                </a:solidFill>
              </a:rPr>
              <a:t>New Tariff calculator </a:t>
            </a:r>
            <a:endParaRPr lang="en-US" sz="3143" b="1" dirty="0">
              <a:solidFill>
                <a:srgbClr val="FF0000"/>
              </a:solidFill>
            </a:endParaRPr>
          </a:p>
        </p:txBody>
      </p:sp>
    </p:spTree>
    <p:extLst>
      <p:ext uri="{BB962C8B-B14F-4D97-AF65-F5344CB8AC3E}">
        <p14:creationId xmlns:p14="http://schemas.microsoft.com/office/powerpoint/2010/main" val="1590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58F156-6BAA-45DC-BCD5-D3E7A03531D1}" type="datetime1">
              <a:rPr lang="en-GB" smtClean="0">
                <a:solidFill>
                  <a:srgbClr val="000000"/>
                </a:solidFill>
              </a:rPr>
              <a:pPr/>
              <a:t>25/04/2018</a:t>
            </a:fld>
            <a:endParaRPr lang="en-GB">
              <a:solidFill>
                <a:srgbClr val="000000"/>
              </a:solidFill>
            </a:endParaRPr>
          </a:p>
        </p:txBody>
      </p:sp>
      <p:sp>
        <p:nvSpPr>
          <p:cNvPr id="5" name="Slide Number Placeholder 4"/>
          <p:cNvSpPr>
            <a:spLocks noGrp="1"/>
          </p:cNvSpPr>
          <p:nvPr>
            <p:ph type="sldNum" sz="quarter" idx="12"/>
          </p:nvPr>
        </p:nvSpPr>
        <p:spPr/>
        <p:txBody>
          <a:bodyPr/>
          <a:lstStyle/>
          <a:p>
            <a:fld id="{4A73001F-84D8-48B7-9690-BD096A4D8920}" type="slidenum">
              <a:rPr lang="en-GB" smtClean="0">
                <a:solidFill>
                  <a:srgbClr val="000000"/>
                </a:solidFill>
              </a:rPr>
              <a:pPr/>
              <a:t>19</a:t>
            </a:fld>
            <a:endParaRPr lang="en-GB">
              <a:solidFill>
                <a:srgbClr val="000000"/>
              </a:solidFill>
            </a:endParaRPr>
          </a:p>
        </p:txBody>
      </p:sp>
      <p:sp>
        <p:nvSpPr>
          <p:cNvPr id="6" name="TextBox 5"/>
          <p:cNvSpPr txBox="1"/>
          <p:nvPr/>
        </p:nvSpPr>
        <p:spPr>
          <a:xfrm>
            <a:off x="385714" y="257143"/>
            <a:ext cx="8085873" cy="575992"/>
          </a:xfrm>
          <a:prstGeom prst="rect">
            <a:avLst/>
          </a:prstGeom>
          <a:noFill/>
        </p:spPr>
        <p:txBody>
          <a:bodyPr wrap="square" rtlCol="0">
            <a:spAutoFit/>
          </a:bodyPr>
          <a:lstStyle/>
          <a:p>
            <a:r>
              <a:rPr lang="en-US" sz="3143" b="1" dirty="0">
                <a:solidFill>
                  <a:srgbClr val="FF0000"/>
                </a:solidFill>
              </a:rPr>
              <a:t>Practical tips</a:t>
            </a:r>
          </a:p>
        </p:txBody>
      </p:sp>
      <p:graphicFrame>
        <p:nvGraphicFramePr>
          <p:cNvPr id="7" name="Diagram 6"/>
          <p:cNvGraphicFramePr/>
          <p:nvPr>
            <p:extLst/>
          </p:nvPr>
        </p:nvGraphicFramePr>
        <p:xfrm>
          <a:off x="817297" y="1011588"/>
          <a:ext cx="6737891" cy="4629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225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462372" y="805851"/>
            <a:ext cx="8219256" cy="5349166"/>
          </a:xfrm>
        </p:spPr>
        <p:txBody>
          <a:bodyPr>
            <a:normAutofit/>
          </a:bodyPr>
          <a:lstStyle/>
          <a:p>
            <a:pPr marL="0" indent="0">
              <a:buNone/>
            </a:pPr>
            <a:r>
              <a:rPr lang="en-GB" sz="1286" dirty="0"/>
              <a:t>The purpose of this pack is to provide a presentation that can be used by teachers and advisers to communicate that the Tariff is changing. The slides can be adapted, supplemented or deleted as appropriate to suit the audience. This pack follows the first toolkit from September 2014, which introduced the new Tariff and explained the methodology. </a:t>
            </a:r>
          </a:p>
          <a:p>
            <a:pPr marL="0" indent="0">
              <a:buNone/>
            </a:pPr>
            <a:endParaRPr lang="en-GB" sz="1286" dirty="0"/>
          </a:p>
          <a:p>
            <a:pPr marL="0" indent="0">
              <a:buNone/>
            </a:pPr>
            <a:r>
              <a:rPr lang="en-GB" sz="1286" dirty="0"/>
              <a:t>Staff working in an advisory role, whether they be teachers in a formal education environment, or an adviser working with applicants in another setting, may want to use the pack in different ways with different teams. Staff working in careers, administration, or in applicant support will need an overview of why, how and when the Tariff is changing, so they are well informed.  </a:t>
            </a:r>
          </a:p>
          <a:p>
            <a:pPr>
              <a:buNone/>
            </a:pPr>
            <a:endParaRPr lang="en-US" sz="1286" dirty="0"/>
          </a:p>
          <a:p>
            <a:pPr marL="0" indent="0">
              <a:buNone/>
            </a:pPr>
            <a:r>
              <a:rPr lang="en-GB" sz="1286" dirty="0"/>
              <a:t>The main objective of this pack is to help teachers and advisers understand the new Tariff, as well as developing an awareness of how universities are preparing for switchover. The pack covers:</a:t>
            </a:r>
            <a:endParaRPr lang="en-US" sz="1286" dirty="0"/>
          </a:p>
          <a:p>
            <a:pPr>
              <a:buNone/>
            </a:pPr>
            <a:r>
              <a:rPr lang="en-GB" sz="1286" dirty="0"/>
              <a:t> </a:t>
            </a:r>
            <a:endParaRPr lang="en-US" sz="1286" dirty="0"/>
          </a:p>
          <a:p>
            <a:pPr>
              <a:buFont typeface="Wingdings" pitchFamily="2" charset="2"/>
              <a:buChar char="§"/>
            </a:pPr>
            <a:r>
              <a:rPr lang="en-US" sz="1286" dirty="0"/>
              <a:t>brief overview of the changes to the new Tariff</a:t>
            </a:r>
          </a:p>
          <a:p>
            <a:pPr>
              <a:buFont typeface="Wingdings" pitchFamily="2" charset="2"/>
              <a:buChar char="§"/>
            </a:pPr>
            <a:r>
              <a:rPr lang="en-US" sz="1286" dirty="0"/>
              <a:t>timeline of change </a:t>
            </a:r>
          </a:p>
          <a:p>
            <a:pPr>
              <a:buFont typeface="Wingdings" pitchFamily="2" charset="2"/>
              <a:buChar char="§"/>
            </a:pPr>
            <a:r>
              <a:rPr lang="en-US" sz="1286" dirty="0"/>
              <a:t>how the new Tariff point systems works </a:t>
            </a:r>
          </a:p>
          <a:p>
            <a:pPr>
              <a:buFont typeface="Wingdings" pitchFamily="2" charset="2"/>
              <a:buChar char="§"/>
            </a:pPr>
            <a:r>
              <a:rPr lang="en-US" sz="1286" dirty="0"/>
              <a:t>what the new Tariff points look like </a:t>
            </a:r>
          </a:p>
          <a:p>
            <a:pPr>
              <a:buFont typeface="Wingdings" pitchFamily="2" charset="2"/>
              <a:buChar char="§"/>
            </a:pPr>
            <a:r>
              <a:rPr lang="en-US" sz="1286" dirty="0"/>
              <a:t>examples of how universities are adapting their entry requirements, offer making and processes </a:t>
            </a:r>
          </a:p>
          <a:p>
            <a:pPr>
              <a:buFont typeface="Wingdings" pitchFamily="2" charset="2"/>
              <a:buChar char="§"/>
            </a:pPr>
            <a:r>
              <a:rPr lang="en-US" sz="1286" dirty="0"/>
              <a:t>resources for teachers and advisers </a:t>
            </a:r>
          </a:p>
          <a:p>
            <a:pPr marL="0" indent="0">
              <a:buNone/>
            </a:pPr>
            <a:endParaRPr lang="en-US" sz="1286" dirty="0"/>
          </a:p>
          <a:p>
            <a:pPr marL="0" indent="0">
              <a:buNone/>
            </a:pPr>
            <a:r>
              <a:rPr lang="en-GB" sz="1286" dirty="0"/>
              <a:t>Some notes are provided in the </a:t>
            </a:r>
            <a:r>
              <a:rPr lang="en-GB" sz="1286" i="1" dirty="0"/>
              <a:t>notes view </a:t>
            </a:r>
            <a:r>
              <a:rPr lang="en-GB" sz="1286" dirty="0"/>
              <a:t>of the slide pack to provide </a:t>
            </a:r>
            <a:r>
              <a:rPr lang="en-GB" sz="1286" dirty="0" err="1"/>
              <a:t>dditional</a:t>
            </a:r>
            <a:r>
              <a:rPr lang="en-GB" sz="1286" dirty="0"/>
              <a:t> information. The notes should be deleted before the pack is circulated. We may update </a:t>
            </a:r>
            <a:r>
              <a:rPr lang="en-US" sz="1286" dirty="0"/>
              <a:t>t</a:t>
            </a:r>
            <a:r>
              <a:rPr lang="en-GB" sz="1286" dirty="0"/>
              <a:t>his pack periodically based on your feedback. Please email </a:t>
            </a:r>
            <a:r>
              <a:rPr lang="en-GB" sz="1286" dirty="0">
                <a:hlinkClick r:id="rId3"/>
              </a:rPr>
              <a:t>newtariff-feedback@ucas.ac.uk</a:t>
            </a:r>
            <a:r>
              <a:rPr lang="en-GB" sz="1286" dirty="0"/>
              <a:t> if you have comments or ideas about how we can better support you through this change. </a:t>
            </a:r>
          </a:p>
          <a:p>
            <a:pPr marL="0" indent="0">
              <a:buNone/>
            </a:pPr>
            <a:endParaRPr lang="en-US" sz="1071" dirty="0"/>
          </a:p>
        </p:txBody>
      </p:sp>
      <p:sp>
        <p:nvSpPr>
          <p:cNvPr id="7" name="Title 6"/>
          <p:cNvSpPr>
            <a:spLocks noGrp="1"/>
          </p:cNvSpPr>
          <p:nvPr>
            <p:ph type="title"/>
          </p:nvPr>
        </p:nvSpPr>
        <p:spPr>
          <a:xfrm>
            <a:off x="462372" y="8069"/>
            <a:ext cx="8229600" cy="1143000"/>
          </a:xfrm>
        </p:spPr>
        <p:txBody>
          <a:bodyPr>
            <a:normAutofit/>
          </a:bodyPr>
          <a:lstStyle/>
          <a:p>
            <a:r>
              <a:rPr lang="en-GB" sz="2286" dirty="0"/>
              <a:t>Purpose</a:t>
            </a:r>
            <a:endParaRPr lang="en-US" sz="2286" dirty="0"/>
          </a:p>
        </p:txBody>
      </p:sp>
    </p:spTree>
    <p:extLst>
      <p:ext uri="{BB962C8B-B14F-4D97-AF65-F5344CB8AC3E}">
        <p14:creationId xmlns:p14="http://schemas.microsoft.com/office/powerpoint/2010/main" val="265852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5714" y="257143"/>
            <a:ext cx="8229600" cy="720080"/>
          </a:xfrm>
        </p:spPr>
        <p:txBody>
          <a:bodyPr anchor="t" anchorCtr="0">
            <a:normAutofit/>
          </a:bodyPr>
          <a:lstStyle/>
          <a:p>
            <a:r>
              <a:rPr lang="en-GB" sz="3143" dirty="0"/>
              <a:t>To recap</a:t>
            </a:r>
          </a:p>
        </p:txBody>
      </p:sp>
      <p:sp>
        <p:nvSpPr>
          <p:cNvPr id="3" name="Content Placeholder 2"/>
          <p:cNvSpPr>
            <a:spLocks noGrp="1"/>
          </p:cNvSpPr>
          <p:nvPr>
            <p:ph idx="1"/>
          </p:nvPr>
        </p:nvSpPr>
        <p:spPr>
          <a:xfrm>
            <a:off x="372048" y="754418"/>
            <a:ext cx="8229600" cy="5173692"/>
          </a:xfrm>
        </p:spPr>
        <p:txBody>
          <a:bodyPr>
            <a:noAutofit/>
          </a:bodyPr>
          <a:lstStyle/>
          <a:p>
            <a:pPr>
              <a:spcBef>
                <a:spcPts val="0"/>
              </a:spcBef>
              <a:spcAft>
                <a:spcPts val="1800"/>
              </a:spcAft>
            </a:pPr>
            <a:r>
              <a:rPr lang="en-GB" sz="2000" dirty="0"/>
              <a:t>UCAS is introducing a new Tariff for the 2017 admissions cycle – one switchover point for both reformed and unreformed AS and A levels.</a:t>
            </a:r>
          </a:p>
          <a:p>
            <a:pPr>
              <a:spcBef>
                <a:spcPts val="0"/>
              </a:spcBef>
              <a:spcAft>
                <a:spcPts val="1800"/>
              </a:spcAft>
            </a:pPr>
            <a:r>
              <a:rPr lang="en-GB" sz="2000" dirty="0"/>
              <a:t>The new Tariff addresses the shortcomings of the current model.</a:t>
            </a:r>
          </a:p>
          <a:p>
            <a:pPr>
              <a:spcBef>
                <a:spcPts val="0"/>
              </a:spcBef>
              <a:spcAft>
                <a:spcPts val="1800"/>
              </a:spcAft>
            </a:pPr>
            <a:r>
              <a:rPr lang="en-GB" sz="2000" dirty="0"/>
              <a:t>Very different method to the current Tariff, and the new Tariff numbers are much lower. </a:t>
            </a:r>
          </a:p>
          <a:p>
            <a:pPr>
              <a:spcBef>
                <a:spcPts val="0"/>
              </a:spcBef>
              <a:spcAft>
                <a:spcPts val="1800"/>
              </a:spcAft>
            </a:pPr>
            <a:r>
              <a:rPr lang="en-GB" sz="2000" dirty="0"/>
              <a:t>Key principle is that of minimum disruption, apart from the AS repositioning to 40% of an A level.</a:t>
            </a:r>
          </a:p>
          <a:p>
            <a:pPr>
              <a:spcBef>
                <a:spcPts val="0"/>
              </a:spcBef>
              <a:spcAft>
                <a:spcPts val="1800"/>
              </a:spcAft>
            </a:pPr>
            <a:r>
              <a:rPr lang="en-GB" sz="2000" dirty="0"/>
              <a:t>The primary purpose of the new Tariff is to provide a broad metric for universities, which they can use for management information and  reporting purposes to HESA.</a:t>
            </a:r>
          </a:p>
          <a:p>
            <a:pPr>
              <a:spcBef>
                <a:spcPts val="0"/>
              </a:spcBef>
              <a:spcAft>
                <a:spcPts val="1800"/>
              </a:spcAft>
            </a:pPr>
            <a:r>
              <a:rPr lang="en-GB" sz="2000" dirty="0"/>
              <a:t>Approximately one third of courses in our search tool use the Tariff currently and we are not expecting more universities to start using the new Tariff.</a:t>
            </a:r>
          </a:p>
        </p:txBody>
      </p:sp>
    </p:spTree>
    <p:extLst>
      <p:ext uri="{BB962C8B-B14F-4D97-AF65-F5344CB8AC3E}">
        <p14:creationId xmlns:p14="http://schemas.microsoft.com/office/powerpoint/2010/main" val="3376062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8E7383E-A3A5-4E41-A054-076302FDC362}" type="datetime1">
              <a:rPr lang="en-GB" smtClean="0"/>
              <a:pPr/>
              <a:t>25/04/2018</a:t>
            </a:fld>
            <a:endParaRPr lang="en-GB" dirty="0"/>
          </a:p>
        </p:txBody>
      </p:sp>
      <p:pic>
        <p:nvPicPr>
          <p:cNvPr id="1030" name="Picture 6" descr="http://www.mormonshare.com/wp-content/uploads/2014/08/cg_clock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6143" y="960154"/>
            <a:ext cx="2005154" cy="25717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157166" y="3840474"/>
            <a:ext cx="2263109" cy="1543243"/>
          </a:xfrm>
          <a:prstGeom prst="rect">
            <a:avLst/>
          </a:prstGeom>
          <a:noFill/>
        </p:spPr>
        <p:txBody>
          <a:bodyPr wrap="square" rtlCol="0">
            <a:spAutoFit/>
          </a:bodyPr>
          <a:lstStyle/>
          <a:p>
            <a:pPr algn="ctr"/>
            <a:r>
              <a:rPr lang="en-GB" sz="4714" dirty="0">
                <a:solidFill>
                  <a:srgbClr val="FF0000"/>
                </a:solidFill>
              </a:rPr>
              <a:t>Keep Calm! </a:t>
            </a:r>
          </a:p>
        </p:txBody>
      </p:sp>
    </p:spTree>
    <p:extLst>
      <p:ext uri="{BB962C8B-B14F-4D97-AF65-F5344CB8AC3E}">
        <p14:creationId xmlns:p14="http://schemas.microsoft.com/office/powerpoint/2010/main" val="617431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72835" y="2219144"/>
            <a:ext cx="7587673" cy="1077218"/>
          </a:xfrm>
          <a:prstGeom prst="rect">
            <a:avLst/>
          </a:prstGeom>
        </p:spPr>
        <p:txBody>
          <a:bodyPr wrap="square">
            <a:spAutoFit/>
          </a:bodyPr>
          <a:lstStyle/>
          <a:p>
            <a:r>
              <a:rPr lang="en-GB" sz="3200" dirty="0">
                <a:solidFill>
                  <a:schemeClr val="tx1">
                    <a:lumMod val="75000"/>
                    <a:lumOff val="25000"/>
                  </a:schemeClr>
                </a:solidFill>
              </a:rPr>
              <a:t>Appendix: quick reference new Tariff grade combinations </a:t>
            </a:r>
          </a:p>
        </p:txBody>
      </p:sp>
    </p:spTree>
    <p:extLst>
      <p:ext uri="{BB962C8B-B14F-4D97-AF65-F5344CB8AC3E}">
        <p14:creationId xmlns:p14="http://schemas.microsoft.com/office/powerpoint/2010/main" val="1160465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85714" y="257143"/>
            <a:ext cx="8229600" cy="1143000"/>
          </a:xfrm>
        </p:spPr>
        <p:txBody>
          <a:bodyPr anchor="t" anchorCtr="0">
            <a:normAutofit/>
          </a:bodyPr>
          <a:lstStyle/>
          <a:p>
            <a:r>
              <a:rPr lang="en-GB" sz="2286" dirty="0"/>
              <a:t> New Tariff points – examples of grade combinations</a:t>
            </a:r>
            <a:endParaRPr lang="en-US" sz="2286" dirty="0"/>
          </a:p>
        </p:txBody>
      </p:sp>
      <p:sp>
        <p:nvSpPr>
          <p:cNvPr id="2" name="Content Placeholder 1"/>
          <p:cNvSpPr>
            <a:spLocks noGrp="1"/>
          </p:cNvSpPr>
          <p:nvPr>
            <p:ph idx="1"/>
          </p:nvPr>
        </p:nvSpPr>
        <p:spPr>
          <a:xfrm>
            <a:off x="447402" y="828643"/>
            <a:ext cx="8229600" cy="4525963"/>
          </a:xfrm>
        </p:spPr>
        <p:txBody>
          <a:bodyPr>
            <a:normAutofit/>
          </a:bodyPr>
          <a:lstStyle/>
          <a:p>
            <a:pPr marL="0" indent="0">
              <a:buNone/>
            </a:pPr>
            <a:r>
              <a:rPr lang="en-US" sz="1571" dirty="0"/>
              <a:t>The following slides </a:t>
            </a:r>
            <a:r>
              <a:rPr lang="en-US" sz="1571" dirty="0">
                <a:solidFill>
                  <a:srgbClr val="000000"/>
                </a:solidFill>
              </a:rPr>
              <a:t>provide examples of total new Tariff points for certain grade combinations for a small range of qualifications. All new Tariff points can be found in the new Tariff qualifications list. </a:t>
            </a:r>
            <a:endParaRPr lang="en-GB" sz="1571" dirty="0">
              <a:solidFill>
                <a:srgbClr val="000000"/>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675580505"/>
              </p:ext>
            </p:extLst>
          </p:nvPr>
        </p:nvGraphicFramePr>
        <p:xfrm>
          <a:off x="925285" y="1400143"/>
          <a:ext cx="7010637" cy="4471398"/>
        </p:xfrm>
        <a:graphic>
          <a:graphicData uri="http://schemas.openxmlformats.org/drawingml/2006/table">
            <a:tbl>
              <a:tblPr/>
              <a:tblGrid>
                <a:gridCol w="2129939">
                  <a:extLst>
                    <a:ext uri="{9D8B030D-6E8A-4147-A177-3AD203B41FA5}">
                      <a16:colId xmlns:a16="http://schemas.microsoft.com/office/drawing/2014/main" val="20000"/>
                    </a:ext>
                  </a:extLst>
                </a:gridCol>
                <a:gridCol w="2181770">
                  <a:extLst>
                    <a:ext uri="{9D8B030D-6E8A-4147-A177-3AD203B41FA5}">
                      <a16:colId xmlns:a16="http://schemas.microsoft.com/office/drawing/2014/main" val="20001"/>
                    </a:ext>
                  </a:extLst>
                </a:gridCol>
                <a:gridCol w="2698928">
                  <a:extLst>
                    <a:ext uri="{9D8B030D-6E8A-4147-A177-3AD203B41FA5}">
                      <a16:colId xmlns:a16="http://schemas.microsoft.com/office/drawing/2014/main" val="20002"/>
                    </a:ext>
                  </a:extLst>
                </a:gridCol>
              </a:tblGrid>
              <a:tr h="295596">
                <a:tc gridSpan="3">
                  <a:txBody>
                    <a:bodyPr/>
                    <a:lstStyle/>
                    <a:p>
                      <a:pPr algn="ctr" fontAlgn="b"/>
                      <a:r>
                        <a:rPr lang="en-GB" sz="2000" b="1" i="0" u="none" strike="noStrike" dirty="0">
                          <a:solidFill>
                            <a:srgbClr val="000000"/>
                          </a:solidFill>
                          <a:latin typeface="Calibri"/>
                        </a:rPr>
                        <a:t>A level grade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5596">
                <a:tc>
                  <a:txBody>
                    <a:bodyPr/>
                    <a:lstStyle/>
                    <a:p>
                      <a:pPr algn="ctr" fontAlgn="ctr"/>
                      <a:r>
                        <a:rPr lang="en-GB" sz="2000" b="1" i="0" u="none" strike="noStrike" dirty="0">
                          <a:solidFill>
                            <a:srgbClr val="000000"/>
                          </a:solidFill>
                          <a:latin typeface="Calibri"/>
                        </a:rPr>
                        <a:t>A level grade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n-GB" sz="2000" b="1" i="0" u="none" strike="noStrike" dirty="0">
                          <a:solidFill>
                            <a:srgbClr val="000000"/>
                          </a:solidFill>
                          <a:latin typeface="Calibri"/>
                        </a:rPr>
                        <a:t>Old Tariff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n-GB" sz="2000" b="1" i="0" u="none" strike="noStrike" dirty="0">
                          <a:solidFill>
                            <a:srgbClr val="000000"/>
                          </a:solidFill>
                          <a:latin typeface="Calibri"/>
                        </a:rPr>
                        <a:t>New Tariff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95596">
                <a:tc>
                  <a:txBody>
                    <a:bodyPr/>
                    <a:lstStyle/>
                    <a:p>
                      <a:pPr algn="ctr" fontAlgn="ctr"/>
                      <a:r>
                        <a:rPr lang="en-GB" sz="1800" b="0" i="0" u="none" strike="noStrike" dirty="0">
                          <a:solidFill>
                            <a:srgbClr val="000000"/>
                          </a:solidFill>
                          <a:latin typeface="Calibri"/>
                        </a:rPr>
                        <a:t>A*A*A*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0" i="0" u="none" strike="noStrike" dirty="0">
                          <a:solidFill>
                            <a:srgbClr val="000000"/>
                          </a:solidFill>
                          <a:latin typeface="Calibri"/>
                        </a:rPr>
                        <a:t>420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0" i="0" u="none" strike="noStrike" dirty="0">
                          <a:solidFill>
                            <a:srgbClr val="000000"/>
                          </a:solidFill>
                          <a:latin typeface="Calibri"/>
                        </a:rPr>
                        <a:t>168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596">
                <a:tc>
                  <a:txBody>
                    <a:bodyPr/>
                    <a:lstStyle/>
                    <a:p>
                      <a:pPr algn="ctr" fontAlgn="ctr"/>
                      <a:r>
                        <a:rPr lang="en-GB" sz="1800" b="0" i="0" u="none" strike="noStrike" dirty="0">
                          <a:solidFill>
                            <a:srgbClr val="000000"/>
                          </a:solidFill>
                          <a:latin typeface="Calibri"/>
                        </a:rPr>
                        <a:t>A*A*A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0" i="0" u="none" strike="noStrike" dirty="0">
                          <a:solidFill>
                            <a:srgbClr val="000000"/>
                          </a:solidFill>
                          <a:latin typeface="Calibri"/>
                        </a:rPr>
                        <a:t>400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0" i="0" u="none" strike="noStrike" dirty="0">
                          <a:solidFill>
                            <a:srgbClr val="000000"/>
                          </a:solidFill>
                          <a:latin typeface="Calibri"/>
                        </a:rPr>
                        <a:t>160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596">
                <a:tc>
                  <a:txBody>
                    <a:bodyPr/>
                    <a:lstStyle/>
                    <a:p>
                      <a:pPr algn="ctr" fontAlgn="ctr"/>
                      <a:r>
                        <a:rPr lang="en-GB" sz="1800" b="0" i="0" u="none" strike="noStrike" dirty="0">
                          <a:solidFill>
                            <a:srgbClr val="000000"/>
                          </a:solidFill>
                          <a:latin typeface="Calibri"/>
                        </a:rPr>
                        <a:t>A*AA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0" i="0" u="none" strike="noStrike" dirty="0">
                          <a:solidFill>
                            <a:srgbClr val="000000"/>
                          </a:solidFill>
                          <a:latin typeface="Calibri"/>
                        </a:rPr>
                        <a:t>380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800" b="0" i="0" u="none" strike="noStrike" dirty="0">
                          <a:solidFill>
                            <a:srgbClr val="000000"/>
                          </a:solidFill>
                          <a:latin typeface="Calibri"/>
                        </a:rPr>
                        <a:t>152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596">
                <a:tc>
                  <a:txBody>
                    <a:bodyPr/>
                    <a:lstStyle/>
                    <a:p>
                      <a:pPr algn="ctr" fontAlgn="t"/>
                      <a:r>
                        <a:rPr lang="en-GB" sz="1800" b="0" i="0" u="none" strike="noStrike" dirty="0">
                          <a:solidFill>
                            <a:srgbClr val="000000"/>
                          </a:solidFill>
                          <a:latin typeface="Calibri"/>
                        </a:rPr>
                        <a:t>AAA</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360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596">
                <a:tc>
                  <a:txBody>
                    <a:bodyPr/>
                    <a:lstStyle/>
                    <a:p>
                      <a:pPr algn="ctr" fontAlgn="t"/>
                      <a:r>
                        <a:rPr lang="en-GB" sz="1800" b="0" i="0" u="none" strike="noStrike" dirty="0">
                          <a:solidFill>
                            <a:srgbClr val="000000"/>
                          </a:solidFill>
                          <a:latin typeface="Calibri"/>
                        </a:rPr>
                        <a:t>AAB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340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136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596">
                <a:tc>
                  <a:txBody>
                    <a:bodyPr/>
                    <a:lstStyle/>
                    <a:p>
                      <a:pPr algn="ctr" fontAlgn="t"/>
                      <a:r>
                        <a:rPr lang="en-GB" sz="1800" b="0" i="0" u="none" strike="noStrike" dirty="0">
                          <a:solidFill>
                            <a:srgbClr val="000000"/>
                          </a:solidFill>
                          <a:latin typeface="Calibri"/>
                        </a:rPr>
                        <a:t>ABB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320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596">
                <a:tc>
                  <a:txBody>
                    <a:bodyPr/>
                    <a:lstStyle/>
                    <a:p>
                      <a:pPr algn="ctr" fontAlgn="t"/>
                      <a:r>
                        <a:rPr lang="en-GB" sz="1800" b="0" i="0" u="none" strike="noStrike" dirty="0">
                          <a:solidFill>
                            <a:srgbClr val="000000"/>
                          </a:solidFill>
                          <a:latin typeface="Calibri"/>
                        </a:rPr>
                        <a:t>BBB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300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120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596">
                <a:tc>
                  <a:txBody>
                    <a:bodyPr/>
                    <a:lstStyle/>
                    <a:p>
                      <a:pPr algn="ctr" fontAlgn="t"/>
                      <a:r>
                        <a:rPr lang="en-GB" sz="1800" b="0" i="0" u="none" strike="noStrike" dirty="0">
                          <a:solidFill>
                            <a:srgbClr val="000000"/>
                          </a:solidFill>
                          <a:latin typeface="Calibri"/>
                        </a:rPr>
                        <a:t>BBC</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280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112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596">
                <a:tc>
                  <a:txBody>
                    <a:bodyPr/>
                    <a:lstStyle/>
                    <a:p>
                      <a:pPr algn="ctr" fontAlgn="t"/>
                      <a:r>
                        <a:rPr lang="en-GB" sz="1800" b="0" i="0" u="none" strike="noStrike" dirty="0">
                          <a:solidFill>
                            <a:srgbClr val="000000"/>
                          </a:solidFill>
                          <a:latin typeface="Calibri"/>
                        </a:rPr>
                        <a:t>BCC</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260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104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596">
                <a:tc>
                  <a:txBody>
                    <a:bodyPr/>
                    <a:lstStyle/>
                    <a:p>
                      <a:pPr algn="ctr" fontAlgn="t"/>
                      <a:r>
                        <a:rPr lang="en-GB" sz="1800" b="0" i="0" u="none" strike="noStrike" dirty="0">
                          <a:solidFill>
                            <a:srgbClr val="000000"/>
                          </a:solidFill>
                          <a:latin typeface="Calibri"/>
                        </a:rPr>
                        <a:t>CCC</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240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596">
                <a:tc>
                  <a:txBody>
                    <a:bodyPr/>
                    <a:lstStyle/>
                    <a:p>
                      <a:pPr algn="ctr" fontAlgn="t"/>
                      <a:r>
                        <a:rPr lang="en-GB" sz="1800" b="0" i="0" u="none" strike="noStrike" dirty="0">
                          <a:solidFill>
                            <a:srgbClr val="000000"/>
                          </a:solidFill>
                          <a:latin typeface="Calibri"/>
                        </a:rPr>
                        <a:t>CCD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220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596">
                <a:tc>
                  <a:txBody>
                    <a:bodyPr/>
                    <a:lstStyle/>
                    <a:p>
                      <a:pPr algn="ctr" fontAlgn="t"/>
                      <a:r>
                        <a:rPr lang="en-GB" sz="1800" b="0" i="0" u="none" strike="noStrike" dirty="0">
                          <a:solidFill>
                            <a:srgbClr val="000000"/>
                          </a:solidFill>
                          <a:latin typeface="Calibri"/>
                        </a:rPr>
                        <a:t>CDD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95596">
                <a:tc>
                  <a:txBody>
                    <a:bodyPr/>
                    <a:lstStyle/>
                    <a:p>
                      <a:pPr algn="ctr" fontAlgn="t"/>
                      <a:r>
                        <a:rPr lang="en-GB" sz="1800" b="0" i="0" u="none" strike="noStrike" dirty="0">
                          <a:solidFill>
                            <a:srgbClr val="000000"/>
                          </a:solidFill>
                          <a:latin typeface="Calibri"/>
                        </a:rPr>
                        <a:t>DDD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180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Calibri"/>
                        </a:rPr>
                        <a:t>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677443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85714" y="257143"/>
            <a:ext cx="8229600" cy="1143000"/>
          </a:xfrm>
        </p:spPr>
        <p:txBody>
          <a:bodyPr anchor="t" anchorCtr="0">
            <a:normAutofit/>
          </a:bodyPr>
          <a:lstStyle/>
          <a:p>
            <a:r>
              <a:rPr lang="en-GB" sz="2286" dirty="0"/>
              <a:t>New Tariff points – examples of grade combinations</a:t>
            </a:r>
            <a:endParaRPr lang="en-US" sz="2286" dirty="0"/>
          </a:p>
        </p:txBody>
      </p:sp>
      <p:graphicFrame>
        <p:nvGraphicFramePr>
          <p:cNvPr id="9" name="Table 8"/>
          <p:cNvGraphicFramePr>
            <a:graphicFrameLocks noGrp="1"/>
          </p:cNvGraphicFramePr>
          <p:nvPr>
            <p:extLst/>
          </p:nvPr>
        </p:nvGraphicFramePr>
        <p:xfrm>
          <a:off x="611560" y="1320195"/>
          <a:ext cx="7243738" cy="3143270"/>
        </p:xfrm>
        <a:graphic>
          <a:graphicData uri="http://schemas.openxmlformats.org/drawingml/2006/table">
            <a:tbl>
              <a:tblPr/>
              <a:tblGrid>
                <a:gridCol w="2396654">
                  <a:extLst>
                    <a:ext uri="{9D8B030D-6E8A-4147-A177-3AD203B41FA5}">
                      <a16:colId xmlns:a16="http://schemas.microsoft.com/office/drawing/2014/main" val="20000"/>
                    </a:ext>
                  </a:extLst>
                </a:gridCol>
                <a:gridCol w="2166743">
                  <a:extLst>
                    <a:ext uri="{9D8B030D-6E8A-4147-A177-3AD203B41FA5}">
                      <a16:colId xmlns:a16="http://schemas.microsoft.com/office/drawing/2014/main" val="20001"/>
                    </a:ext>
                  </a:extLst>
                </a:gridCol>
                <a:gridCol w="2680341">
                  <a:extLst>
                    <a:ext uri="{9D8B030D-6E8A-4147-A177-3AD203B41FA5}">
                      <a16:colId xmlns:a16="http://schemas.microsoft.com/office/drawing/2014/main" val="20002"/>
                    </a:ext>
                  </a:extLst>
                </a:gridCol>
              </a:tblGrid>
              <a:tr h="314327">
                <a:tc gridSpan="3">
                  <a:txBody>
                    <a:bodyPr/>
                    <a:lstStyle/>
                    <a:p>
                      <a:pPr algn="ctr" fontAlgn="b"/>
                      <a:r>
                        <a:rPr lang="en-GB" sz="2000" b="1" i="0" u="none" strike="noStrike" dirty="0">
                          <a:solidFill>
                            <a:srgbClr val="000000"/>
                          </a:solidFill>
                          <a:latin typeface="Calibri"/>
                        </a:rPr>
                        <a:t>BTEC Extended Diploma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14327">
                <a:tc>
                  <a:txBody>
                    <a:bodyPr/>
                    <a:lstStyle/>
                    <a:p>
                      <a:pPr algn="ctr" fontAlgn="b"/>
                      <a:r>
                        <a:rPr lang="en-GB" sz="2000" b="1" i="0" u="none" strike="noStrike" dirty="0">
                          <a:solidFill>
                            <a:srgbClr val="000000"/>
                          </a:solidFill>
                          <a:latin typeface="Calibri"/>
                        </a:rPr>
                        <a:t>Grade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2000" b="1" i="0" u="none" strike="noStrike" dirty="0">
                          <a:solidFill>
                            <a:srgbClr val="000000"/>
                          </a:solidFill>
                          <a:latin typeface="Calibri"/>
                        </a:rPr>
                        <a:t>Old Tariff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2000" b="1" i="0" u="none" strike="noStrike" dirty="0">
                          <a:solidFill>
                            <a:srgbClr val="000000"/>
                          </a:solidFill>
                          <a:latin typeface="Calibri"/>
                        </a:rPr>
                        <a:t>New Tariff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314327">
                <a:tc>
                  <a:txBody>
                    <a:bodyPr/>
                    <a:lstStyle/>
                    <a:p>
                      <a:pPr algn="ctr" fontAlgn="t"/>
                      <a:r>
                        <a:rPr lang="en-GB" sz="2000" b="0" i="0" u="none" strike="noStrike" dirty="0">
                          <a:solidFill>
                            <a:srgbClr val="000000"/>
                          </a:solidFill>
                          <a:latin typeface="Calibri"/>
                        </a:rPr>
                        <a:t>D*D*D*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420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dirty="0">
                          <a:solidFill>
                            <a:srgbClr val="000000"/>
                          </a:solidFill>
                          <a:latin typeface="Calibri"/>
                        </a:rPr>
                        <a:t>168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327">
                <a:tc>
                  <a:txBody>
                    <a:bodyPr/>
                    <a:lstStyle/>
                    <a:p>
                      <a:pPr algn="ctr" fontAlgn="t"/>
                      <a:r>
                        <a:rPr lang="en-GB" sz="2000" b="0" i="0" u="none" strike="noStrike" dirty="0">
                          <a:solidFill>
                            <a:srgbClr val="000000"/>
                          </a:solidFill>
                          <a:latin typeface="Calibri"/>
                        </a:rPr>
                        <a:t>D*D*D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400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dirty="0">
                          <a:solidFill>
                            <a:srgbClr val="000000"/>
                          </a:solidFill>
                          <a:latin typeface="Calibri"/>
                        </a:rPr>
                        <a:t>160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327">
                <a:tc>
                  <a:txBody>
                    <a:bodyPr/>
                    <a:lstStyle/>
                    <a:p>
                      <a:pPr algn="ctr" fontAlgn="t"/>
                      <a:r>
                        <a:rPr lang="en-GB" sz="2000" b="0" i="0" u="none" strike="noStrike" dirty="0">
                          <a:solidFill>
                            <a:srgbClr val="000000"/>
                          </a:solidFill>
                          <a:latin typeface="Calibri"/>
                        </a:rPr>
                        <a:t>D*DD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dirty="0">
                          <a:solidFill>
                            <a:srgbClr val="000000"/>
                          </a:solidFill>
                          <a:latin typeface="Calibri"/>
                        </a:rPr>
                        <a:t>152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327">
                <a:tc>
                  <a:txBody>
                    <a:bodyPr/>
                    <a:lstStyle/>
                    <a:p>
                      <a:pPr algn="ctr" fontAlgn="t"/>
                      <a:r>
                        <a:rPr lang="en-GB" sz="2000" b="0" i="0" u="none" strike="noStrike" dirty="0">
                          <a:solidFill>
                            <a:srgbClr val="000000"/>
                          </a:solidFill>
                          <a:latin typeface="Calibri"/>
                        </a:rPr>
                        <a:t>DDD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2000" b="0" i="0" u="none" strike="noStrike" dirty="0">
                          <a:solidFill>
                            <a:srgbClr val="000000"/>
                          </a:solidFill>
                          <a:latin typeface="Calibri"/>
                        </a:rPr>
                        <a:t>144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327">
                <a:tc>
                  <a:txBody>
                    <a:bodyPr/>
                    <a:lstStyle/>
                    <a:p>
                      <a:pPr algn="ctr" fontAlgn="t"/>
                      <a:r>
                        <a:rPr lang="en-GB" sz="2000" b="0" i="0" u="none" strike="noStrike" dirty="0">
                          <a:solidFill>
                            <a:srgbClr val="000000"/>
                          </a:solidFill>
                          <a:latin typeface="Calibri"/>
                        </a:rPr>
                        <a:t>DDM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2000" b="0" i="0" u="none" strike="noStrike" dirty="0">
                          <a:solidFill>
                            <a:srgbClr val="000000"/>
                          </a:solidFill>
                          <a:latin typeface="Calibri"/>
                        </a:rPr>
                        <a:t>128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327">
                <a:tc>
                  <a:txBody>
                    <a:bodyPr/>
                    <a:lstStyle/>
                    <a:p>
                      <a:pPr algn="ctr" fontAlgn="t"/>
                      <a:r>
                        <a:rPr lang="en-GB" sz="2000" b="0" i="0" u="none" strike="noStrike" dirty="0">
                          <a:solidFill>
                            <a:srgbClr val="000000"/>
                          </a:solidFill>
                          <a:latin typeface="Calibri"/>
                        </a:rPr>
                        <a:t>DMM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280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2000" b="0" i="0" u="none" strike="noStrike" dirty="0">
                          <a:solidFill>
                            <a:srgbClr val="000000"/>
                          </a:solidFill>
                          <a:latin typeface="Calibri"/>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4327">
                <a:tc>
                  <a:txBody>
                    <a:bodyPr/>
                    <a:lstStyle/>
                    <a:p>
                      <a:pPr algn="ctr" fontAlgn="t"/>
                      <a:r>
                        <a:rPr lang="en-GB" sz="2000" b="0" i="0" u="none" strike="noStrike" dirty="0">
                          <a:solidFill>
                            <a:srgbClr val="000000"/>
                          </a:solidFill>
                          <a:latin typeface="Calibri"/>
                        </a:rPr>
                        <a:t>MMM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240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2000" b="0" i="0" u="none" strike="noStrike" dirty="0">
                          <a:solidFill>
                            <a:srgbClr val="000000"/>
                          </a:solidFill>
                          <a:latin typeface="Calibri"/>
                        </a:rPr>
                        <a:t>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4327">
                <a:tc>
                  <a:txBody>
                    <a:bodyPr/>
                    <a:lstStyle/>
                    <a:p>
                      <a:pPr algn="ctr" fontAlgn="t"/>
                      <a:r>
                        <a:rPr lang="en-GB" sz="2000" b="0" i="0" u="none" strike="noStrike" dirty="0">
                          <a:solidFill>
                            <a:srgbClr val="000000"/>
                          </a:solidFill>
                          <a:latin typeface="Calibri"/>
                        </a:rPr>
                        <a:t>MMP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2000" b="0" i="0" u="none" strike="noStrike" dirty="0">
                          <a:solidFill>
                            <a:srgbClr val="000000"/>
                          </a:solidFill>
                          <a:latin typeface="Calibri"/>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702698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85714" y="257143"/>
            <a:ext cx="8229600" cy="1143000"/>
          </a:xfrm>
        </p:spPr>
        <p:txBody>
          <a:bodyPr anchor="t" anchorCtr="0">
            <a:normAutofit/>
          </a:bodyPr>
          <a:lstStyle/>
          <a:p>
            <a:r>
              <a:rPr lang="en-GB" sz="2286" dirty="0"/>
              <a:t>New Tariff points – examples of grade combinations</a:t>
            </a:r>
            <a:endParaRPr lang="en-US" sz="2286" dirty="0"/>
          </a:p>
        </p:txBody>
      </p:sp>
      <p:sp>
        <p:nvSpPr>
          <p:cNvPr id="7" name="Slide Number Placeholder 6"/>
          <p:cNvSpPr>
            <a:spLocks noGrp="1"/>
          </p:cNvSpPr>
          <p:nvPr>
            <p:ph type="sldNum" sz="quarter" idx="12"/>
          </p:nvPr>
        </p:nvSpPr>
        <p:spPr/>
        <p:txBody>
          <a:bodyPr/>
          <a:lstStyle/>
          <a:p>
            <a:fld id="{4A73001F-84D8-48B7-9690-BD096A4D8920}" type="slidenum">
              <a:rPr lang="en-GB" smtClean="0">
                <a:solidFill>
                  <a:srgbClr val="000000"/>
                </a:solidFill>
              </a:rPr>
              <a:pPr/>
              <a:t>25</a:t>
            </a:fld>
            <a:endParaRPr lang="en-GB" dirty="0">
              <a:solidFill>
                <a:srgbClr val="000000"/>
              </a:solidFill>
            </a:endParaRPr>
          </a:p>
        </p:txBody>
      </p:sp>
      <p:graphicFrame>
        <p:nvGraphicFramePr>
          <p:cNvPr id="9" name="Table 8"/>
          <p:cNvGraphicFramePr>
            <a:graphicFrameLocks noGrp="1"/>
          </p:cNvGraphicFramePr>
          <p:nvPr>
            <p:extLst/>
          </p:nvPr>
        </p:nvGraphicFramePr>
        <p:xfrm>
          <a:off x="560126" y="1320194"/>
          <a:ext cx="7858180" cy="2852530"/>
        </p:xfrm>
        <a:graphic>
          <a:graphicData uri="http://schemas.openxmlformats.org/drawingml/2006/table">
            <a:tbl>
              <a:tblPr/>
              <a:tblGrid>
                <a:gridCol w="2630933">
                  <a:extLst>
                    <a:ext uri="{9D8B030D-6E8A-4147-A177-3AD203B41FA5}">
                      <a16:colId xmlns:a16="http://schemas.microsoft.com/office/drawing/2014/main" val="20000"/>
                    </a:ext>
                  </a:extLst>
                </a:gridCol>
                <a:gridCol w="2336684">
                  <a:extLst>
                    <a:ext uri="{9D8B030D-6E8A-4147-A177-3AD203B41FA5}">
                      <a16:colId xmlns:a16="http://schemas.microsoft.com/office/drawing/2014/main" val="20001"/>
                    </a:ext>
                  </a:extLst>
                </a:gridCol>
                <a:gridCol w="2890563">
                  <a:extLst>
                    <a:ext uri="{9D8B030D-6E8A-4147-A177-3AD203B41FA5}">
                      <a16:colId xmlns:a16="http://schemas.microsoft.com/office/drawing/2014/main" val="20002"/>
                    </a:ext>
                  </a:extLst>
                </a:gridCol>
              </a:tblGrid>
              <a:tr h="337930">
                <a:tc gridSpan="3">
                  <a:txBody>
                    <a:bodyPr/>
                    <a:lstStyle/>
                    <a:p>
                      <a:pPr algn="ctr" fontAlgn="b"/>
                      <a:r>
                        <a:rPr lang="en-GB" sz="2000" b="1" i="0" u="none" strike="noStrike" dirty="0">
                          <a:solidFill>
                            <a:srgbClr val="000000"/>
                          </a:solidFill>
                          <a:latin typeface="Calibri"/>
                        </a:rPr>
                        <a:t>International Baccalaureate – Higher Level (HL)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14325">
                <a:tc>
                  <a:txBody>
                    <a:bodyPr/>
                    <a:lstStyle/>
                    <a:p>
                      <a:pPr algn="ctr" fontAlgn="b"/>
                      <a:r>
                        <a:rPr lang="en-GB" sz="2000" b="1" i="0" u="none" strike="noStrike" dirty="0">
                          <a:solidFill>
                            <a:srgbClr val="000000"/>
                          </a:solidFill>
                          <a:latin typeface="Calibri"/>
                        </a:rPr>
                        <a:t>Grade (HL)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2000" b="1" i="0" u="none" strike="noStrike" dirty="0">
                          <a:solidFill>
                            <a:srgbClr val="000000"/>
                          </a:solidFill>
                          <a:latin typeface="Calibri"/>
                        </a:rPr>
                        <a:t>Old Tariff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2000" b="1" i="0" u="none" strike="noStrike" dirty="0">
                          <a:solidFill>
                            <a:srgbClr val="000000"/>
                          </a:solidFill>
                          <a:latin typeface="Calibri"/>
                        </a:rPr>
                        <a:t>New Tariff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314325">
                <a:tc>
                  <a:txBody>
                    <a:bodyPr/>
                    <a:lstStyle/>
                    <a:p>
                      <a:pPr algn="ctr" fontAlgn="b"/>
                      <a:r>
                        <a:rPr lang="en-GB" sz="2000" b="0" i="0" u="none" strike="noStrike" dirty="0">
                          <a:solidFill>
                            <a:srgbClr val="000000"/>
                          </a:solidFill>
                          <a:latin typeface="Calibri"/>
                        </a:rPr>
                        <a:t>777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325">
                <a:tc>
                  <a:txBody>
                    <a:bodyPr/>
                    <a:lstStyle/>
                    <a:p>
                      <a:pPr algn="ctr" fontAlgn="b"/>
                      <a:r>
                        <a:rPr lang="en-GB" sz="2000" b="0" i="0" u="none" strike="noStrike" dirty="0">
                          <a:solidFill>
                            <a:srgbClr val="000000"/>
                          </a:solidFill>
                          <a:latin typeface="Calibri"/>
                        </a:rPr>
                        <a:t>776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325">
                <a:tc>
                  <a:txBody>
                    <a:bodyPr/>
                    <a:lstStyle/>
                    <a:p>
                      <a:pPr algn="ctr" fontAlgn="b"/>
                      <a:r>
                        <a:rPr lang="en-GB" sz="2000" b="0" i="0" u="none" strike="noStrike" dirty="0">
                          <a:solidFill>
                            <a:srgbClr val="000000"/>
                          </a:solidFill>
                          <a:latin typeface="Calibri"/>
                        </a:rPr>
                        <a:t>766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325">
                <a:tc>
                  <a:txBody>
                    <a:bodyPr/>
                    <a:lstStyle/>
                    <a:p>
                      <a:pPr algn="ctr" fontAlgn="b"/>
                      <a:r>
                        <a:rPr lang="en-GB" sz="2000" b="0" i="0" u="none" strike="noStrike" dirty="0">
                          <a:solidFill>
                            <a:srgbClr val="000000"/>
                          </a:solidFill>
                          <a:latin typeface="Calibri"/>
                        </a:rPr>
                        <a:t>666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325">
                <a:tc>
                  <a:txBody>
                    <a:bodyPr/>
                    <a:lstStyle/>
                    <a:p>
                      <a:pPr algn="ctr" fontAlgn="b"/>
                      <a:r>
                        <a:rPr lang="en-GB" sz="2000" b="0" i="0" u="none" strike="noStrike" dirty="0">
                          <a:solidFill>
                            <a:srgbClr val="000000"/>
                          </a:solidFill>
                          <a:latin typeface="Calibri"/>
                        </a:rPr>
                        <a:t>665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325">
                <a:tc>
                  <a:txBody>
                    <a:bodyPr/>
                    <a:lstStyle/>
                    <a:p>
                      <a:pPr algn="ctr" fontAlgn="b"/>
                      <a:r>
                        <a:rPr lang="en-GB" sz="2000" b="0" i="0" u="none" strike="noStrike" dirty="0">
                          <a:solidFill>
                            <a:srgbClr val="000000"/>
                          </a:solidFill>
                          <a:latin typeface="Calibri"/>
                        </a:rPr>
                        <a:t>655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270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4325">
                <a:tc>
                  <a:txBody>
                    <a:bodyPr/>
                    <a:lstStyle/>
                    <a:p>
                      <a:pPr algn="ctr" fontAlgn="b"/>
                      <a:r>
                        <a:rPr lang="en-GB" sz="2000" b="0" i="0" u="none" strike="noStrike" dirty="0">
                          <a:solidFill>
                            <a:srgbClr val="000000"/>
                          </a:solidFill>
                          <a:latin typeface="Calibri"/>
                        </a:rPr>
                        <a:t>555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240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05149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85714" y="257143"/>
            <a:ext cx="8229600" cy="1143000"/>
          </a:xfrm>
        </p:spPr>
        <p:txBody>
          <a:bodyPr anchor="t" anchorCtr="0">
            <a:normAutofit/>
          </a:bodyPr>
          <a:lstStyle/>
          <a:p>
            <a:r>
              <a:rPr lang="en-GB" sz="2286" dirty="0"/>
              <a:t>New Tariff points – examples of grade combinations</a:t>
            </a:r>
            <a:endParaRPr lang="en-US" sz="2286" dirty="0"/>
          </a:p>
        </p:txBody>
      </p:sp>
      <p:sp>
        <p:nvSpPr>
          <p:cNvPr id="4" name="Content Placeholder 3"/>
          <p:cNvSpPr>
            <a:spLocks noGrp="1"/>
          </p:cNvSpPr>
          <p:nvPr>
            <p:ph idx="1"/>
          </p:nvPr>
        </p:nvSpPr>
        <p:spPr/>
        <p:txBody>
          <a:bodyPr>
            <a:noAutofit/>
          </a:bodyPr>
          <a:lstStyle/>
          <a:p>
            <a:pPr indent="0">
              <a:spcBef>
                <a:spcPts val="600"/>
              </a:spcBef>
              <a:spcAft>
                <a:spcPts val="600"/>
              </a:spcAft>
              <a:buNone/>
            </a:pPr>
            <a:r>
              <a:rPr lang="en-US" sz="1786" b="1" dirty="0">
                <a:solidFill>
                  <a:srgbClr val="FF0000"/>
                </a:solidFill>
              </a:rPr>
              <a:t> </a:t>
            </a:r>
          </a:p>
        </p:txBody>
      </p:sp>
      <p:graphicFrame>
        <p:nvGraphicFramePr>
          <p:cNvPr id="9" name="Table 8"/>
          <p:cNvGraphicFramePr>
            <a:graphicFrameLocks noGrp="1"/>
          </p:cNvGraphicFramePr>
          <p:nvPr>
            <p:extLst/>
          </p:nvPr>
        </p:nvGraphicFramePr>
        <p:xfrm>
          <a:off x="475088" y="742706"/>
          <a:ext cx="7858180" cy="5383459"/>
        </p:xfrm>
        <a:graphic>
          <a:graphicData uri="http://schemas.openxmlformats.org/drawingml/2006/table">
            <a:tbl>
              <a:tblPr/>
              <a:tblGrid>
                <a:gridCol w="2630933">
                  <a:extLst>
                    <a:ext uri="{9D8B030D-6E8A-4147-A177-3AD203B41FA5}">
                      <a16:colId xmlns:a16="http://schemas.microsoft.com/office/drawing/2014/main" val="20000"/>
                    </a:ext>
                  </a:extLst>
                </a:gridCol>
                <a:gridCol w="2336684">
                  <a:extLst>
                    <a:ext uri="{9D8B030D-6E8A-4147-A177-3AD203B41FA5}">
                      <a16:colId xmlns:a16="http://schemas.microsoft.com/office/drawing/2014/main" val="20001"/>
                    </a:ext>
                  </a:extLst>
                </a:gridCol>
                <a:gridCol w="2890563">
                  <a:extLst>
                    <a:ext uri="{9D8B030D-6E8A-4147-A177-3AD203B41FA5}">
                      <a16:colId xmlns:a16="http://schemas.microsoft.com/office/drawing/2014/main" val="20002"/>
                    </a:ext>
                  </a:extLst>
                </a:gridCol>
              </a:tblGrid>
              <a:tr h="337930">
                <a:tc gridSpan="3">
                  <a:txBody>
                    <a:bodyPr/>
                    <a:lstStyle/>
                    <a:p>
                      <a:pPr algn="ctr" fontAlgn="b"/>
                      <a:r>
                        <a:rPr lang="en-GB" sz="1700" b="1" i="0" u="none" strike="noStrike" dirty="0">
                          <a:solidFill>
                            <a:srgbClr val="000000"/>
                          </a:solidFill>
                          <a:latin typeface="Calibri"/>
                        </a:rPr>
                        <a:t>International Baccalaureate – Diploma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14325">
                <a:tc>
                  <a:txBody>
                    <a:bodyPr/>
                    <a:lstStyle/>
                    <a:p>
                      <a:pPr algn="ctr" fontAlgn="b"/>
                      <a:r>
                        <a:rPr lang="en-GB" sz="1700" b="1" i="0" u="none" strike="noStrike" dirty="0">
                          <a:solidFill>
                            <a:srgbClr val="000000"/>
                          </a:solidFill>
                          <a:latin typeface="Calibri"/>
                        </a:rPr>
                        <a:t>Grade (Diploma)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700" b="1" i="0" u="none" strike="noStrike" dirty="0">
                          <a:solidFill>
                            <a:srgbClr val="000000"/>
                          </a:solidFill>
                          <a:latin typeface="Calibri"/>
                        </a:rPr>
                        <a:t>Old Tariff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700" b="1" i="0" u="none" strike="noStrike" dirty="0">
                          <a:solidFill>
                            <a:srgbClr val="000000"/>
                          </a:solidFill>
                          <a:latin typeface="Calibri"/>
                        </a:rPr>
                        <a:t>New Tariff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1577068">
                <a:tc>
                  <a:txBody>
                    <a:bodyPr/>
                    <a:lstStyle/>
                    <a:p>
                      <a:pPr algn="ctr" fontAlgn="b"/>
                      <a:r>
                        <a:rPr lang="en-GB" sz="1700" b="0" i="0" u="none" strike="noStrike" dirty="0">
                          <a:solidFill>
                            <a:srgbClr val="000000"/>
                          </a:solidFill>
                          <a:latin typeface="Calibri"/>
                        </a:rPr>
                        <a:t>45 (Max)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700" b="0" i="0" u="none" strike="noStrike" dirty="0">
                          <a:solidFill>
                            <a:srgbClr val="000000"/>
                          </a:solidFill>
                          <a:latin typeface="Calibri"/>
                        </a:rPr>
                        <a:t>720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700" b="0" i="0" u="none" strike="noStrike" dirty="0">
                          <a:solidFill>
                            <a:srgbClr val="000000"/>
                          </a:solidFill>
                          <a:latin typeface="Calibri"/>
                        </a:rPr>
                        <a:t>HL</a:t>
                      </a:r>
                      <a:r>
                        <a:rPr lang="en-GB" sz="1700" b="0" i="0" u="none" strike="noStrike" baseline="0" dirty="0">
                          <a:solidFill>
                            <a:srgbClr val="000000"/>
                          </a:solidFill>
                          <a:latin typeface="Calibri"/>
                        </a:rPr>
                        <a:t> = 7,7,7 (168)</a:t>
                      </a:r>
                    </a:p>
                    <a:p>
                      <a:pPr algn="ctr" fontAlgn="b"/>
                      <a:r>
                        <a:rPr lang="en-GB" sz="1700" b="0" i="0" u="none" strike="noStrike" baseline="0" dirty="0">
                          <a:solidFill>
                            <a:srgbClr val="000000"/>
                          </a:solidFill>
                          <a:latin typeface="Calibri"/>
                        </a:rPr>
                        <a:t>SL = 7,7,7 (84)</a:t>
                      </a:r>
                    </a:p>
                    <a:p>
                      <a:pPr algn="ctr" fontAlgn="b"/>
                      <a:r>
                        <a:rPr lang="en-GB" sz="1700" b="0" i="0" u="none" strike="noStrike" baseline="0" dirty="0">
                          <a:solidFill>
                            <a:srgbClr val="000000"/>
                          </a:solidFill>
                          <a:latin typeface="Calibri"/>
                        </a:rPr>
                        <a:t>EE = A (12)</a:t>
                      </a:r>
                    </a:p>
                    <a:p>
                      <a:pPr algn="ctr" fontAlgn="b"/>
                      <a:r>
                        <a:rPr lang="en-GB" sz="1700" b="0" i="0" u="none" strike="noStrike" baseline="0" dirty="0">
                          <a:solidFill>
                            <a:srgbClr val="000000"/>
                          </a:solidFill>
                          <a:latin typeface="Calibri"/>
                        </a:rPr>
                        <a:t>ToK = A (12)</a:t>
                      </a:r>
                    </a:p>
                    <a:p>
                      <a:pPr algn="ctr" fontAlgn="b"/>
                      <a:endParaRPr lang="en-GB" sz="1700" b="0" i="0" u="none" strike="noStrike" baseline="0" dirty="0">
                        <a:solidFill>
                          <a:srgbClr val="000000"/>
                        </a:solidFill>
                        <a:latin typeface="Calibri"/>
                      </a:endParaRPr>
                    </a:p>
                    <a:p>
                      <a:pPr algn="ctr" fontAlgn="b"/>
                      <a:r>
                        <a:rPr lang="en-GB" sz="1700" b="0" i="0" u="none" strike="noStrike" baseline="0" dirty="0">
                          <a:solidFill>
                            <a:srgbClr val="000000"/>
                          </a:solidFill>
                          <a:latin typeface="Calibri"/>
                        </a:rPr>
                        <a:t>276</a:t>
                      </a:r>
                      <a:endParaRPr lang="en-GB" sz="17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77068">
                <a:tc>
                  <a:txBody>
                    <a:bodyPr/>
                    <a:lstStyle/>
                    <a:p>
                      <a:pPr algn="ctr" fontAlgn="b"/>
                      <a:r>
                        <a:rPr lang="en-GB" sz="1700" b="0" i="0" u="none" strike="noStrike" dirty="0">
                          <a:solidFill>
                            <a:srgbClr val="000000"/>
                          </a:solidFill>
                          <a:latin typeface="Calibri"/>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700" b="0" i="0" u="none" strike="noStrike" dirty="0">
                          <a:solidFill>
                            <a:srgbClr val="000000"/>
                          </a:solidFill>
                          <a:latin typeface="Calibri"/>
                        </a:rPr>
                        <a:t>567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700" b="0" i="0" u="none" strike="noStrike" dirty="0">
                          <a:solidFill>
                            <a:srgbClr val="000000"/>
                          </a:solidFill>
                          <a:latin typeface="Calibri"/>
                        </a:rPr>
                        <a:t>HL = 7,6,5 (136)</a:t>
                      </a:r>
                    </a:p>
                    <a:p>
                      <a:pPr algn="ctr" fontAlgn="b"/>
                      <a:r>
                        <a:rPr lang="en-GB" sz="1700" b="0" i="0" u="none" strike="noStrike" dirty="0">
                          <a:solidFill>
                            <a:srgbClr val="000000"/>
                          </a:solidFill>
                          <a:latin typeface="Calibri"/>
                        </a:rPr>
                        <a:t>SL = 7,6,5 (68)</a:t>
                      </a:r>
                    </a:p>
                    <a:p>
                      <a:pPr algn="ctr" fontAlgn="b"/>
                      <a:r>
                        <a:rPr lang="en-GB" sz="1700" b="0" i="0" u="none" strike="noStrike" dirty="0">
                          <a:solidFill>
                            <a:srgbClr val="000000"/>
                          </a:solidFill>
                          <a:latin typeface="Calibri"/>
                        </a:rPr>
                        <a:t>EE = B (10)</a:t>
                      </a:r>
                    </a:p>
                    <a:p>
                      <a:pPr algn="ctr" fontAlgn="b"/>
                      <a:r>
                        <a:rPr lang="en-GB" sz="1700" b="0" i="0" u="none" strike="noStrike" dirty="0" err="1">
                          <a:solidFill>
                            <a:srgbClr val="000000"/>
                          </a:solidFill>
                          <a:latin typeface="Calibri"/>
                        </a:rPr>
                        <a:t>ToK</a:t>
                      </a:r>
                      <a:r>
                        <a:rPr lang="en-GB" sz="1700" b="0" i="0" u="none" strike="noStrike" baseline="0" dirty="0">
                          <a:solidFill>
                            <a:srgbClr val="000000"/>
                          </a:solidFill>
                          <a:latin typeface="Calibri"/>
                        </a:rPr>
                        <a:t> =B (10)</a:t>
                      </a:r>
                    </a:p>
                    <a:p>
                      <a:pPr algn="ctr" fontAlgn="b"/>
                      <a:endParaRPr lang="en-GB" sz="1700" b="0" i="0" u="none" strike="noStrike" baseline="0" dirty="0">
                        <a:solidFill>
                          <a:srgbClr val="000000"/>
                        </a:solidFill>
                        <a:latin typeface="Calibri"/>
                      </a:endParaRPr>
                    </a:p>
                    <a:p>
                      <a:pPr algn="ctr" fontAlgn="b"/>
                      <a:r>
                        <a:rPr lang="en-GB" sz="1700" b="0" i="0" u="none" strike="noStrike" baseline="0" dirty="0">
                          <a:solidFill>
                            <a:srgbClr val="000000"/>
                          </a:solidFill>
                          <a:latin typeface="Calibri"/>
                        </a:rPr>
                        <a:t>224</a:t>
                      </a:r>
                      <a:endParaRPr lang="en-GB" sz="17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77068">
                <a:tc>
                  <a:txBody>
                    <a:bodyPr/>
                    <a:lstStyle/>
                    <a:p>
                      <a:pPr algn="ctr" fontAlgn="b"/>
                      <a:r>
                        <a:rPr lang="en-GB" sz="1700" b="0" i="0" u="none" strike="noStrike" dirty="0">
                          <a:solidFill>
                            <a:srgbClr val="000000"/>
                          </a:solidFill>
                          <a:latin typeface="Calibri"/>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700" b="0" i="0" u="none" strike="noStrike" dirty="0">
                          <a:solidFill>
                            <a:srgbClr val="000000"/>
                          </a:solidFill>
                          <a:latin typeface="Calibri"/>
                        </a:rPr>
                        <a:t>260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700" b="0" i="0" u="none" strike="noStrike" dirty="0">
                          <a:solidFill>
                            <a:srgbClr val="000000"/>
                          </a:solidFill>
                          <a:latin typeface="Calibri"/>
                        </a:rPr>
                        <a:t>HL</a:t>
                      </a:r>
                      <a:r>
                        <a:rPr lang="en-GB" sz="1700" b="0" i="0" u="none" strike="noStrike" baseline="0" dirty="0">
                          <a:solidFill>
                            <a:srgbClr val="000000"/>
                          </a:solidFill>
                          <a:latin typeface="Calibri"/>
                        </a:rPr>
                        <a:t> = 4,4,4 (72)</a:t>
                      </a:r>
                    </a:p>
                    <a:p>
                      <a:pPr algn="ctr" fontAlgn="b"/>
                      <a:r>
                        <a:rPr lang="en-GB" sz="1700" b="0" i="0" u="none" strike="noStrike" baseline="0" dirty="0">
                          <a:solidFill>
                            <a:srgbClr val="000000"/>
                          </a:solidFill>
                          <a:latin typeface="Calibri"/>
                        </a:rPr>
                        <a:t>SL = 4,4,4 (36)</a:t>
                      </a:r>
                    </a:p>
                    <a:p>
                      <a:pPr algn="ctr" fontAlgn="b"/>
                      <a:r>
                        <a:rPr lang="en-GB" sz="1700" b="0" i="0" u="none" strike="noStrike" baseline="0" dirty="0">
                          <a:solidFill>
                            <a:srgbClr val="000000"/>
                          </a:solidFill>
                          <a:latin typeface="Calibri"/>
                        </a:rPr>
                        <a:t>EE = C (8)</a:t>
                      </a:r>
                    </a:p>
                    <a:p>
                      <a:pPr algn="ctr" fontAlgn="b"/>
                      <a:r>
                        <a:rPr lang="en-GB" sz="1700" b="0" i="0" u="none" strike="noStrike" baseline="0" dirty="0">
                          <a:solidFill>
                            <a:srgbClr val="000000"/>
                          </a:solidFill>
                          <a:latin typeface="Calibri"/>
                        </a:rPr>
                        <a:t>ToK = C (8)</a:t>
                      </a:r>
                    </a:p>
                    <a:p>
                      <a:pPr algn="ctr" fontAlgn="b"/>
                      <a:endParaRPr lang="en-GB" sz="1700" b="0" i="0" u="none" strike="noStrike" baseline="0" dirty="0">
                        <a:solidFill>
                          <a:srgbClr val="000000"/>
                        </a:solidFill>
                        <a:latin typeface="Calibri"/>
                      </a:endParaRPr>
                    </a:p>
                    <a:p>
                      <a:pPr algn="ctr" fontAlgn="b"/>
                      <a:r>
                        <a:rPr lang="en-GB" sz="1700" b="0" i="0" u="none" strike="noStrike" baseline="0" dirty="0">
                          <a:solidFill>
                            <a:srgbClr val="000000"/>
                          </a:solidFill>
                          <a:latin typeface="Calibri"/>
                        </a:rPr>
                        <a:t>124</a:t>
                      </a:r>
                      <a:endParaRPr lang="en-GB" sz="17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52922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85714" y="257143"/>
            <a:ext cx="8229600" cy="1143000"/>
          </a:xfrm>
        </p:spPr>
        <p:txBody>
          <a:bodyPr anchor="t" anchorCtr="0">
            <a:normAutofit/>
          </a:bodyPr>
          <a:lstStyle/>
          <a:p>
            <a:r>
              <a:rPr lang="en-GB" sz="2286" dirty="0"/>
              <a:t>New Tariff points – examples of grade combinations</a:t>
            </a:r>
            <a:endParaRPr lang="en-US" sz="2286" dirty="0"/>
          </a:p>
        </p:txBody>
      </p:sp>
      <p:graphicFrame>
        <p:nvGraphicFramePr>
          <p:cNvPr id="9" name="Table 8"/>
          <p:cNvGraphicFramePr>
            <a:graphicFrameLocks noGrp="1"/>
          </p:cNvGraphicFramePr>
          <p:nvPr>
            <p:extLst/>
          </p:nvPr>
        </p:nvGraphicFramePr>
        <p:xfrm>
          <a:off x="1177337" y="1680235"/>
          <a:ext cx="6802471" cy="3458673"/>
        </p:xfrm>
        <a:graphic>
          <a:graphicData uri="http://schemas.openxmlformats.org/drawingml/2006/table">
            <a:tbl>
              <a:tblPr/>
              <a:tblGrid>
                <a:gridCol w="2277479">
                  <a:extLst>
                    <a:ext uri="{9D8B030D-6E8A-4147-A177-3AD203B41FA5}">
                      <a16:colId xmlns:a16="http://schemas.microsoft.com/office/drawing/2014/main" val="20000"/>
                    </a:ext>
                  </a:extLst>
                </a:gridCol>
                <a:gridCol w="2022762">
                  <a:extLst>
                    <a:ext uri="{9D8B030D-6E8A-4147-A177-3AD203B41FA5}">
                      <a16:colId xmlns:a16="http://schemas.microsoft.com/office/drawing/2014/main" val="20001"/>
                    </a:ext>
                  </a:extLst>
                </a:gridCol>
                <a:gridCol w="2502230">
                  <a:extLst>
                    <a:ext uri="{9D8B030D-6E8A-4147-A177-3AD203B41FA5}">
                      <a16:colId xmlns:a16="http://schemas.microsoft.com/office/drawing/2014/main" val="20002"/>
                    </a:ext>
                  </a:extLst>
                </a:gridCol>
              </a:tblGrid>
              <a:tr h="374369">
                <a:tc gridSpan="3">
                  <a:txBody>
                    <a:bodyPr/>
                    <a:lstStyle/>
                    <a:p>
                      <a:pPr algn="ctr" fontAlgn="b"/>
                      <a:r>
                        <a:rPr lang="en-GB" sz="2000" b="1" i="0" u="none" strike="noStrike" dirty="0">
                          <a:solidFill>
                            <a:srgbClr val="000000"/>
                          </a:solidFill>
                          <a:latin typeface="Calibri"/>
                        </a:rPr>
                        <a:t>Scottish Advanced Highers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85538">
                <a:tc>
                  <a:txBody>
                    <a:bodyPr/>
                    <a:lstStyle/>
                    <a:p>
                      <a:pPr algn="ctr" fontAlgn="b"/>
                      <a:r>
                        <a:rPr lang="en-GB" sz="2000" b="1" i="0" u="none" strike="noStrike" dirty="0">
                          <a:solidFill>
                            <a:srgbClr val="000000"/>
                          </a:solidFill>
                          <a:latin typeface="Calibri"/>
                        </a:rPr>
                        <a:t>Grade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2000" b="1" i="0" u="none" strike="noStrike" dirty="0">
                          <a:solidFill>
                            <a:srgbClr val="000000"/>
                          </a:solidFill>
                          <a:latin typeface="Calibri"/>
                        </a:rPr>
                        <a:t>Old Tariff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2000" b="1" i="0" u="none" strike="noStrike" dirty="0">
                          <a:solidFill>
                            <a:srgbClr val="000000"/>
                          </a:solidFill>
                          <a:latin typeface="Calibri"/>
                        </a:rPr>
                        <a:t>New Tariff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385538">
                <a:tc>
                  <a:txBody>
                    <a:bodyPr/>
                    <a:lstStyle/>
                    <a:p>
                      <a:pPr algn="ctr" fontAlgn="b"/>
                      <a:r>
                        <a:rPr lang="en-GB" sz="2000" b="0" i="0" u="none" strike="noStrike" dirty="0">
                          <a:solidFill>
                            <a:srgbClr val="000000"/>
                          </a:solidFill>
                          <a:latin typeface="Calibri"/>
                        </a:rPr>
                        <a:t>AAA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5538">
                <a:tc>
                  <a:txBody>
                    <a:bodyPr/>
                    <a:lstStyle/>
                    <a:p>
                      <a:pPr algn="ctr" fontAlgn="b"/>
                      <a:r>
                        <a:rPr lang="en-GB" sz="2000" b="0" i="0" u="none" strike="noStrike" dirty="0">
                          <a:solidFill>
                            <a:srgbClr val="000000"/>
                          </a:solidFill>
                          <a:latin typeface="Calibri"/>
                        </a:rPr>
                        <a:t>AAB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5538">
                <a:tc>
                  <a:txBody>
                    <a:bodyPr/>
                    <a:lstStyle/>
                    <a:p>
                      <a:pPr algn="ctr" fontAlgn="b"/>
                      <a:r>
                        <a:rPr lang="en-GB" sz="2000" b="0" i="0" u="none" strike="noStrike" dirty="0">
                          <a:solidFill>
                            <a:srgbClr val="000000"/>
                          </a:solidFill>
                          <a:latin typeface="Calibri"/>
                        </a:rPr>
                        <a:t>ABB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5538">
                <a:tc>
                  <a:txBody>
                    <a:bodyPr/>
                    <a:lstStyle/>
                    <a:p>
                      <a:pPr algn="ctr" fontAlgn="b"/>
                      <a:r>
                        <a:rPr lang="en-GB" sz="2000" b="0" i="0" u="none" strike="noStrike" dirty="0">
                          <a:solidFill>
                            <a:srgbClr val="000000"/>
                          </a:solidFill>
                          <a:latin typeface="Calibri"/>
                        </a:rPr>
                        <a:t>BBB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5538">
                <a:tc>
                  <a:txBody>
                    <a:bodyPr/>
                    <a:lstStyle/>
                    <a:p>
                      <a:pPr algn="ctr" fontAlgn="b"/>
                      <a:r>
                        <a:rPr lang="en-GB" sz="2000" b="0" i="0" u="none" strike="noStrike" dirty="0">
                          <a:solidFill>
                            <a:srgbClr val="000000"/>
                          </a:solidFill>
                          <a:latin typeface="Calibri"/>
                        </a:rPr>
                        <a:t>BBC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5538">
                <a:tc>
                  <a:txBody>
                    <a:bodyPr/>
                    <a:lstStyle/>
                    <a:p>
                      <a:pPr algn="ctr" fontAlgn="b"/>
                      <a:r>
                        <a:rPr lang="en-GB" sz="2000" b="0" i="0" u="none" strike="noStrike" dirty="0">
                          <a:solidFill>
                            <a:srgbClr val="000000"/>
                          </a:solidFill>
                          <a:latin typeface="Calibri"/>
                        </a:rPr>
                        <a:t>BCC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290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5538">
                <a:tc>
                  <a:txBody>
                    <a:bodyPr/>
                    <a:lstStyle/>
                    <a:p>
                      <a:pPr algn="ctr" fontAlgn="b"/>
                      <a:r>
                        <a:rPr lang="en-GB" sz="2000" b="0" i="0" u="none" strike="noStrike" dirty="0">
                          <a:solidFill>
                            <a:srgbClr val="000000"/>
                          </a:solidFill>
                          <a:latin typeface="Calibri"/>
                        </a:rPr>
                        <a:t>CCC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270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91250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85714" y="257143"/>
            <a:ext cx="8229600" cy="1143000"/>
          </a:xfrm>
        </p:spPr>
        <p:txBody>
          <a:bodyPr anchor="t" anchorCtr="0">
            <a:normAutofit/>
          </a:bodyPr>
          <a:lstStyle/>
          <a:p>
            <a:r>
              <a:rPr lang="en-GB" sz="2286" dirty="0"/>
              <a:t>New Tariff points – examples of grade combinations</a:t>
            </a:r>
            <a:endParaRPr lang="en-US" sz="2286" dirty="0"/>
          </a:p>
        </p:txBody>
      </p:sp>
      <p:graphicFrame>
        <p:nvGraphicFramePr>
          <p:cNvPr id="8" name="Table 7"/>
          <p:cNvGraphicFramePr>
            <a:graphicFrameLocks noGrp="1"/>
          </p:cNvGraphicFramePr>
          <p:nvPr>
            <p:extLst/>
          </p:nvPr>
        </p:nvGraphicFramePr>
        <p:xfrm>
          <a:off x="868732" y="1439572"/>
          <a:ext cx="7429552" cy="4086225"/>
        </p:xfrm>
        <a:graphic>
          <a:graphicData uri="http://schemas.openxmlformats.org/drawingml/2006/table">
            <a:tbl>
              <a:tblPr/>
              <a:tblGrid>
                <a:gridCol w="2487427">
                  <a:extLst>
                    <a:ext uri="{9D8B030D-6E8A-4147-A177-3AD203B41FA5}">
                      <a16:colId xmlns:a16="http://schemas.microsoft.com/office/drawing/2014/main" val="20000"/>
                    </a:ext>
                  </a:extLst>
                </a:gridCol>
                <a:gridCol w="2209228">
                  <a:extLst>
                    <a:ext uri="{9D8B030D-6E8A-4147-A177-3AD203B41FA5}">
                      <a16:colId xmlns:a16="http://schemas.microsoft.com/office/drawing/2014/main" val="20001"/>
                    </a:ext>
                  </a:extLst>
                </a:gridCol>
                <a:gridCol w="2732897">
                  <a:extLst>
                    <a:ext uri="{9D8B030D-6E8A-4147-A177-3AD203B41FA5}">
                      <a16:colId xmlns:a16="http://schemas.microsoft.com/office/drawing/2014/main" val="20002"/>
                    </a:ext>
                  </a:extLst>
                </a:gridCol>
              </a:tblGrid>
              <a:tr h="314325">
                <a:tc gridSpan="3">
                  <a:txBody>
                    <a:bodyPr/>
                    <a:lstStyle/>
                    <a:p>
                      <a:pPr algn="ctr" fontAlgn="b"/>
                      <a:r>
                        <a:rPr lang="en-GB" sz="2000" b="1" i="0" u="none" strike="noStrike" dirty="0">
                          <a:solidFill>
                            <a:srgbClr val="000000"/>
                          </a:solidFill>
                          <a:latin typeface="Calibri"/>
                        </a:rPr>
                        <a:t>Scottish Highers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14325">
                <a:tc>
                  <a:txBody>
                    <a:bodyPr/>
                    <a:lstStyle/>
                    <a:p>
                      <a:pPr algn="ctr" fontAlgn="b"/>
                      <a:r>
                        <a:rPr lang="en-GB" sz="2000" b="1" i="0" u="none" strike="noStrike" dirty="0">
                          <a:solidFill>
                            <a:srgbClr val="000000"/>
                          </a:solidFill>
                          <a:latin typeface="Calibri"/>
                        </a:rPr>
                        <a:t>Grade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2000" b="1" i="0" u="none" strike="noStrike" dirty="0">
                          <a:solidFill>
                            <a:srgbClr val="000000"/>
                          </a:solidFill>
                          <a:latin typeface="Calibri"/>
                        </a:rPr>
                        <a:t>Old Tariff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2000" b="1" i="0" u="none" strike="noStrike" dirty="0">
                          <a:solidFill>
                            <a:srgbClr val="000000"/>
                          </a:solidFill>
                          <a:latin typeface="Calibri"/>
                        </a:rPr>
                        <a:t>New Tariff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314325">
                <a:tc>
                  <a:txBody>
                    <a:bodyPr/>
                    <a:lstStyle/>
                    <a:p>
                      <a:pPr algn="ctr" fontAlgn="b"/>
                      <a:r>
                        <a:rPr lang="en-GB" sz="2000" b="0" i="0" u="none" strike="noStrike" dirty="0">
                          <a:solidFill>
                            <a:srgbClr val="000000"/>
                          </a:solidFill>
                          <a:latin typeface="Calibri"/>
                        </a:rPr>
                        <a:t>AAAAA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400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325">
                <a:tc>
                  <a:txBody>
                    <a:bodyPr/>
                    <a:lstStyle/>
                    <a:p>
                      <a:pPr algn="ctr" fontAlgn="b"/>
                      <a:r>
                        <a:rPr lang="en-GB" sz="2000" b="0" i="0" u="none" strike="noStrike" dirty="0">
                          <a:solidFill>
                            <a:srgbClr val="000000"/>
                          </a:solidFill>
                          <a:latin typeface="Calibri"/>
                        </a:rPr>
                        <a:t>AAAAB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325">
                <a:tc>
                  <a:txBody>
                    <a:bodyPr/>
                    <a:lstStyle/>
                    <a:p>
                      <a:pPr algn="ctr" fontAlgn="b"/>
                      <a:r>
                        <a:rPr lang="en-GB" sz="2000" b="0" i="0" u="none" strike="noStrike" dirty="0">
                          <a:solidFill>
                            <a:srgbClr val="000000"/>
                          </a:solidFill>
                          <a:latin typeface="Calibri"/>
                        </a:rPr>
                        <a:t>AAABB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325">
                <a:tc>
                  <a:txBody>
                    <a:bodyPr/>
                    <a:lstStyle/>
                    <a:p>
                      <a:pPr algn="ctr" fontAlgn="b"/>
                      <a:r>
                        <a:rPr lang="en-GB" sz="2000" b="0" i="0" u="none" strike="noStrike" dirty="0">
                          <a:solidFill>
                            <a:srgbClr val="000000"/>
                          </a:solidFill>
                          <a:latin typeface="Calibri"/>
                        </a:rPr>
                        <a:t>AABBB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325">
                <a:tc>
                  <a:txBody>
                    <a:bodyPr/>
                    <a:lstStyle/>
                    <a:p>
                      <a:pPr algn="ctr" fontAlgn="b"/>
                      <a:r>
                        <a:rPr lang="en-GB" sz="2000" b="0" i="0" u="none" strike="noStrike" dirty="0">
                          <a:solidFill>
                            <a:srgbClr val="000000"/>
                          </a:solidFill>
                          <a:latin typeface="Calibri"/>
                        </a:rPr>
                        <a:t>ABBBB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325">
                <a:tc>
                  <a:txBody>
                    <a:bodyPr/>
                    <a:lstStyle/>
                    <a:p>
                      <a:pPr algn="ctr" fontAlgn="b"/>
                      <a:r>
                        <a:rPr lang="en-GB" sz="2000" b="0" i="0" u="none" strike="noStrike" dirty="0">
                          <a:solidFill>
                            <a:srgbClr val="000000"/>
                          </a:solidFill>
                          <a:latin typeface="Calibri"/>
                        </a:rPr>
                        <a:t>BBBBB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4325">
                <a:tc>
                  <a:txBody>
                    <a:bodyPr/>
                    <a:lstStyle/>
                    <a:p>
                      <a:pPr algn="ctr" fontAlgn="b"/>
                      <a:r>
                        <a:rPr lang="en-GB" sz="2000" b="0" i="0" u="none" strike="noStrike" dirty="0">
                          <a:solidFill>
                            <a:srgbClr val="000000"/>
                          </a:solidFill>
                          <a:latin typeface="Calibri"/>
                        </a:rPr>
                        <a:t>BBBBC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4325">
                <a:tc>
                  <a:txBody>
                    <a:bodyPr/>
                    <a:lstStyle/>
                    <a:p>
                      <a:pPr algn="ctr" fontAlgn="b"/>
                      <a:r>
                        <a:rPr lang="en-GB" sz="2000" b="0" i="0" u="none" strike="noStrike" dirty="0">
                          <a:solidFill>
                            <a:srgbClr val="000000"/>
                          </a:solidFill>
                          <a:latin typeface="Calibri"/>
                        </a:rPr>
                        <a:t>BBBCC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295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4325">
                <a:tc>
                  <a:txBody>
                    <a:bodyPr/>
                    <a:lstStyle/>
                    <a:p>
                      <a:pPr algn="ctr" fontAlgn="b"/>
                      <a:r>
                        <a:rPr lang="en-GB" sz="2000" b="0" i="0" u="none" strike="noStrike" dirty="0">
                          <a:solidFill>
                            <a:srgbClr val="000000"/>
                          </a:solidFill>
                          <a:latin typeface="Calibri"/>
                        </a:rPr>
                        <a:t>BBCCC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280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14325">
                <a:tc>
                  <a:txBody>
                    <a:bodyPr/>
                    <a:lstStyle/>
                    <a:p>
                      <a:pPr algn="ctr" fontAlgn="b"/>
                      <a:r>
                        <a:rPr lang="en-GB" sz="2000" b="0" i="0" u="none" strike="noStrike" dirty="0">
                          <a:solidFill>
                            <a:srgbClr val="000000"/>
                          </a:solidFill>
                          <a:latin typeface="Calibri"/>
                        </a:rPr>
                        <a:t>BCCCC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265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14325">
                <a:tc>
                  <a:txBody>
                    <a:bodyPr/>
                    <a:lstStyle/>
                    <a:p>
                      <a:pPr algn="ctr" fontAlgn="b"/>
                      <a:r>
                        <a:rPr lang="en-GB" sz="2000" b="0" i="0" u="none" strike="noStrike" dirty="0">
                          <a:solidFill>
                            <a:srgbClr val="000000"/>
                          </a:solidFill>
                          <a:latin typeface="Calibri"/>
                        </a:rPr>
                        <a:t>CCCCC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250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215033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85714" y="257143"/>
            <a:ext cx="8229600" cy="1143000"/>
          </a:xfrm>
        </p:spPr>
        <p:txBody>
          <a:bodyPr anchor="t" anchorCtr="0">
            <a:normAutofit/>
          </a:bodyPr>
          <a:lstStyle/>
          <a:p>
            <a:r>
              <a:rPr lang="en-GB" sz="2286" dirty="0"/>
              <a:t>New Tariff points – examples of grade combinations</a:t>
            </a:r>
            <a:br>
              <a:rPr lang="en-US" sz="2286" dirty="0"/>
            </a:br>
            <a:endParaRPr lang="en-US" sz="2286" dirty="0"/>
          </a:p>
        </p:txBody>
      </p:sp>
      <p:graphicFrame>
        <p:nvGraphicFramePr>
          <p:cNvPr id="9" name="Table 8"/>
          <p:cNvGraphicFramePr>
            <a:graphicFrameLocks noGrp="1"/>
          </p:cNvGraphicFramePr>
          <p:nvPr>
            <p:extLst>
              <p:ext uri="{D42A27DB-BD31-4B8C-83A1-F6EECF244321}">
                <p14:modId xmlns:p14="http://schemas.microsoft.com/office/powerpoint/2010/main" val="2249912802"/>
              </p:ext>
            </p:extLst>
          </p:nvPr>
        </p:nvGraphicFramePr>
        <p:xfrm>
          <a:off x="560126" y="1165892"/>
          <a:ext cx="7858180" cy="4714875"/>
        </p:xfrm>
        <a:graphic>
          <a:graphicData uri="http://schemas.openxmlformats.org/drawingml/2006/table">
            <a:tbl>
              <a:tblPr/>
              <a:tblGrid>
                <a:gridCol w="2630933">
                  <a:extLst>
                    <a:ext uri="{9D8B030D-6E8A-4147-A177-3AD203B41FA5}">
                      <a16:colId xmlns:a16="http://schemas.microsoft.com/office/drawing/2014/main" val="20000"/>
                    </a:ext>
                  </a:extLst>
                </a:gridCol>
                <a:gridCol w="2336684">
                  <a:extLst>
                    <a:ext uri="{9D8B030D-6E8A-4147-A177-3AD203B41FA5}">
                      <a16:colId xmlns:a16="http://schemas.microsoft.com/office/drawing/2014/main" val="20001"/>
                    </a:ext>
                  </a:extLst>
                </a:gridCol>
                <a:gridCol w="2890563">
                  <a:extLst>
                    <a:ext uri="{9D8B030D-6E8A-4147-A177-3AD203B41FA5}">
                      <a16:colId xmlns:a16="http://schemas.microsoft.com/office/drawing/2014/main" val="20002"/>
                    </a:ext>
                  </a:extLst>
                </a:gridCol>
              </a:tblGrid>
              <a:tr h="314325">
                <a:tc gridSpan="3">
                  <a:txBody>
                    <a:bodyPr/>
                    <a:lstStyle/>
                    <a:p>
                      <a:pPr algn="ctr" fontAlgn="b"/>
                      <a:r>
                        <a:rPr lang="en-GB" sz="2000" b="1" i="0" u="none" strike="noStrike" dirty="0">
                          <a:solidFill>
                            <a:srgbClr val="000000"/>
                          </a:solidFill>
                          <a:latin typeface="Calibri"/>
                        </a:rPr>
                        <a:t>Cambridge Pre-U (three principal subjects)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14325">
                <a:tc>
                  <a:txBody>
                    <a:bodyPr/>
                    <a:lstStyle/>
                    <a:p>
                      <a:pPr algn="ctr" fontAlgn="b"/>
                      <a:r>
                        <a:rPr lang="en-GB" sz="2000" b="1" i="0" u="none" strike="noStrike" dirty="0">
                          <a:solidFill>
                            <a:srgbClr val="000000"/>
                          </a:solidFill>
                          <a:latin typeface="Calibri"/>
                        </a:rPr>
                        <a:t>Grade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2000" b="1" i="0" u="none" strike="noStrike" dirty="0">
                          <a:solidFill>
                            <a:srgbClr val="000000"/>
                          </a:solidFill>
                          <a:latin typeface="Calibri"/>
                        </a:rPr>
                        <a:t>Old Tariff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2000" b="1" i="0" u="none" strike="noStrike" dirty="0">
                          <a:solidFill>
                            <a:srgbClr val="000000"/>
                          </a:solidFill>
                          <a:latin typeface="Calibri"/>
                        </a:rPr>
                        <a:t>New Tariff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314325">
                <a:tc>
                  <a:txBody>
                    <a:bodyPr/>
                    <a:lstStyle/>
                    <a:p>
                      <a:pPr algn="ctr" fontAlgn="b"/>
                      <a:r>
                        <a:rPr lang="en-GB" sz="2000" b="0" i="0" u="none" strike="noStrike" dirty="0">
                          <a:solidFill>
                            <a:srgbClr val="000000"/>
                          </a:solidFill>
                          <a:latin typeface="Calibri"/>
                        </a:rPr>
                        <a:t>D1 D1 D1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N/A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325">
                <a:tc>
                  <a:txBody>
                    <a:bodyPr/>
                    <a:lstStyle/>
                    <a:p>
                      <a:pPr algn="ctr" fontAlgn="b"/>
                      <a:r>
                        <a:rPr lang="en-GB" sz="2000" b="0" i="0" u="none" strike="noStrike" dirty="0">
                          <a:solidFill>
                            <a:srgbClr val="000000"/>
                          </a:solidFill>
                          <a:latin typeface="Calibri"/>
                        </a:rPr>
                        <a:t>D1 D1 D2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N/A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325">
                <a:tc>
                  <a:txBody>
                    <a:bodyPr/>
                    <a:lstStyle/>
                    <a:p>
                      <a:pPr algn="ctr" fontAlgn="b"/>
                      <a:r>
                        <a:rPr lang="en-GB" sz="2000" b="0" i="0" u="none" strike="noStrike" dirty="0">
                          <a:solidFill>
                            <a:srgbClr val="000000"/>
                          </a:solidFill>
                          <a:latin typeface="Calibri"/>
                        </a:rPr>
                        <a:t>D1 D2 D2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N/A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325">
                <a:tc>
                  <a:txBody>
                    <a:bodyPr/>
                    <a:lstStyle/>
                    <a:p>
                      <a:pPr algn="ctr" fontAlgn="b"/>
                      <a:r>
                        <a:rPr lang="en-GB" sz="2000" b="0" i="0" u="none" strike="noStrike" dirty="0">
                          <a:solidFill>
                            <a:srgbClr val="000000"/>
                          </a:solidFill>
                          <a:latin typeface="Calibri"/>
                        </a:rPr>
                        <a:t>D2 D2 D2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435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325">
                <a:tc>
                  <a:txBody>
                    <a:bodyPr/>
                    <a:lstStyle/>
                    <a:p>
                      <a:pPr algn="ctr" fontAlgn="b"/>
                      <a:r>
                        <a:rPr lang="en-GB" sz="2000" b="0" i="0" u="none" strike="noStrike" dirty="0">
                          <a:solidFill>
                            <a:srgbClr val="000000"/>
                          </a:solidFill>
                          <a:latin typeface="Calibri"/>
                        </a:rPr>
                        <a:t>D2 D2 D3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420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325">
                <a:tc>
                  <a:txBody>
                    <a:bodyPr/>
                    <a:lstStyle/>
                    <a:p>
                      <a:pPr algn="ctr" fontAlgn="b"/>
                      <a:r>
                        <a:rPr lang="en-GB" sz="2000" b="0" i="0" u="none" strike="noStrike" dirty="0">
                          <a:solidFill>
                            <a:srgbClr val="000000"/>
                          </a:solidFill>
                          <a:latin typeface="Calibri"/>
                        </a:rPr>
                        <a:t>D2 D3 D3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405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4325">
                <a:tc>
                  <a:txBody>
                    <a:bodyPr/>
                    <a:lstStyle/>
                    <a:p>
                      <a:pPr algn="ctr" fontAlgn="b"/>
                      <a:r>
                        <a:rPr lang="en-GB" sz="2000" b="0" i="0" u="none" strike="noStrike" dirty="0">
                          <a:solidFill>
                            <a:srgbClr val="000000"/>
                          </a:solidFill>
                          <a:latin typeface="Calibri"/>
                        </a:rPr>
                        <a:t>D3 D3 D3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4325">
                <a:tc>
                  <a:txBody>
                    <a:bodyPr/>
                    <a:lstStyle/>
                    <a:p>
                      <a:pPr algn="ctr" fontAlgn="b"/>
                      <a:r>
                        <a:rPr lang="en-GB" sz="2000" b="0" i="0" u="none" strike="noStrike" dirty="0">
                          <a:solidFill>
                            <a:srgbClr val="000000"/>
                          </a:solidFill>
                          <a:latin typeface="Calibri"/>
                        </a:rPr>
                        <a:t>D3 D3 M1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4325">
                <a:tc>
                  <a:txBody>
                    <a:bodyPr/>
                    <a:lstStyle/>
                    <a:p>
                      <a:pPr algn="ctr" fontAlgn="b"/>
                      <a:r>
                        <a:rPr lang="en-GB" sz="2000" b="0" i="0" u="none" strike="noStrike" dirty="0">
                          <a:solidFill>
                            <a:srgbClr val="000000"/>
                          </a:solidFill>
                          <a:latin typeface="Calibri"/>
                        </a:rPr>
                        <a:t>D3 M1 M1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14325">
                <a:tc>
                  <a:txBody>
                    <a:bodyPr/>
                    <a:lstStyle/>
                    <a:p>
                      <a:pPr algn="ctr" fontAlgn="b"/>
                      <a:r>
                        <a:rPr lang="en-GB" sz="2000" b="0" i="0" u="none" strike="noStrike" dirty="0">
                          <a:solidFill>
                            <a:srgbClr val="000000"/>
                          </a:solidFill>
                          <a:latin typeface="Calibri"/>
                        </a:rPr>
                        <a:t>M1 M1 M1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14325">
                <a:tc>
                  <a:txBody>
                    <a:bodyPr/>
                    <a:lstStyle/>
                    <a:p>
                      <a:pPr algn="ctr" fontAlgn="b"/>
                      <a:r>
                        <a:rPr lang="en-GB" sz="2000" b="0" i="0" u="none" strike="noStrike" dirty="0">
                          <a:solidFill>
                            <a:srgbClr val="000000"/>
                          </a:solidFill>
                          <a:latin typeface="Calibri"/>
                        </a:rPr>
                        <a:t>M1 M1 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14325">
                <a:tc>
                  <a:txBody>
                    <a:bodyPr/>
                    <a:lstStyle/>
                    <a:p>
                      <a:pPr algn="ctr" fontAlgn="b"/>
                      <a:r>
                        <a:rPr lang="en-GB" sz="2000" b="0" i="0" u="none" strike="noStrike" dirty="0">
                          <a:solidFill>
                            <a:srgbClr val="000000"/>
                          </a:solidFill>
                          <a:latin typeface="Calibri"/>
                        </a:rPr>
                        <a:t>M1 M2 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14325">
                <a:tc>
                  <a:txBody>
                    <a:bodyPr/>
                    <a:lstStyle/>
                    <a:p>
                      <a:pPr algn="ctr" fontAlgn="b"/>
                      <a:r>
                        <a:rPr lang="en-GB" sz="2000" b="0" i="0" u="none" strike="noStrike" dirty="0">
                          <a:solidFill>
                            <a:srgbClr val="000000"/>
                          </a:solidFill>
                          <a:latin typeface="Calibri"/>
                        </a:rPr>
                        <a:t>M2 M2 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303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latin typeface="Calibri"/>
                        </a:rPr>
                        <a:t>120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451957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71"/>
            <a:ext cx="8229600" cy="1143000"/>
          </a:xfrm>
        </p:spPr>
        <p:txBody>
          <a:bodyPr>
            <a:normAutofit/>
          </a:bodyPr>
          <a:lstStyle/>
          <a:p>
            <a:r>
              <a:rPr lang="en-GB" sz="2286" dirty="0"/>
              <a:t>Contents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58637175"/>
              </p:ext>
            </p:extLst>
          </p:nvPr>
        </p:nvGraphicFramePr>
        <p:xfrm>
          <a:off x="457200" y="908720"/>
          <a:ext cx="7355160" cy="5034712"/>
        </p:xfrm>
        <a:graphic>
          <a:graphicData uri="http://schemas.openxmlformats.org/drawingml/2006/table">
            <a:tbl>
              <a:tblPr firstRow="1" bandRow="1">
                <a:tableStyleId>{5C22544A-7EE6-4342-B048-85BDC9FD1C3A}</a:tableStyleId>
              </a:tblPr>
              <a:tblGrid>
                <a:gridCol w="535639">
                  <a:extLst>
                    <a:ext uri="{9D8B030D-6E8A-4147-A177-3AD203B41FA5}">
                      <a16:colId xmlns:a16="http://schemas.microsoft.com/office/drawing/2014/main" val="20000"/>
                    </a:ext>
                  </a:extLst>
                </a:gridCol>
                <a:gridCol w="5551670">
                  <a:extLst>
                    <a:ext uri="{9D8B030D-6E8A-4147-A177-3AD203B41FA5}">
                      <a16:colId xmlns:a16="http://schemas.microsoft.com/office/drawing/2014/main" val="20001"/>
                    </a:ext>
                  </a:extLst>
                </a:gridCol>
                <a:gridCol w="1267851">
                  <a:extLst>
                    <a:ext uri="{9D8B030D-6E8A-4147-A177-3AD203B41FA5}">
                      <a16:colId xmlns:a16="http://schemas.microsoft.com/office/drawing/2014/main" val="20002"/>
                    </a:ext>
                  </a:extLst>
                </a:gridCol>
              </a:tblGrid>
              <a:tr h="337457">
                <a:tc gridSpan="2">
                  <a:txBody>
                    <a:bodyPr/>
                    <a:lstStyle/>
                    <a:p>
                      <a:endParaRPr lang="en-GB" sz="1800" dirty="0"/>
                    </a:p>
                  </a:txBody>
                  <a:tcPr marL="65314" marR="65314" marT="32657" marB="326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sz="2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dirty="0"/>
                        <a:t>Page</a:t>
                      </a:r>
                    </a:p>
                  </a:txBody>
                  <a:tcPr marL="65314" marR="65314" marT="32657" marB="326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25480">
                <a:tc>
                  <a:txBody>
                    <a:bodyPr/>
                    <a:lstStyle/>
                    <a:p>
                      <a:pPr marL="457200" indent="-457200">
                        <a:buFontTx/>
                        <a:buNone/>
                      </a:pPr>
                      <a:r>
                        <a:rPr lang="en-GB" sz="1400" dirty="0"/>
                        <a:t>1.</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Background</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4</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25480">
                <a:tc>
                  <a:txBody>
                    <a:bodyPr/>
                    <a:lstStyle/>
                    <a:p>
                      <a:pPr marL="457200" indent="-457200">
                        <a:buFontTx/>
                        <a:buNone/>
                      </a:pPr>
                      <a:r>
                        <a:rPr lang="en-GB" sz="1400" dirty="0"/>
                        <a:t>2.</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New</a:t>
                      </a:r>
                      <a:r>
                        <a:rPr lang="en-GB" sz="1400" baseline="0" dirty="0"/>
                        <a:t> Tariff countdown </a:t>
                      </a:r>
                      <a:endParaRPr lang="en-GB" sz="1400" dirty="0"/>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5</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25480">
                <a:tc>
                  <a:txBody>
                    <a:bodyPr/>
                    <a:lstStyle/>
                    <a:p>
                      <a:pPr marL="457200" indent="-457200">
                        <a:buFontTx/>
                        <a:buNone/>
                      </a:pPr>
                      <a:r>
                        <a:rPr lang="en-GB" sz="1400" dirty="0"/>
                        <a:t>3.</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mj-lt"/>
                        <a:buNone/>
                      </a:pPr>
                      <a:r>
                        <a:rPr lang="en-GB" sz="1400" dirty="0"/>
                        <a:t>New</a:t>
                      </a:r>
                      <a:r>
                        <a:rPr lang="en-GB" sz="1400" baseline="0" dirty="0"/>
                        <a:t> Tariff method</a:t>
                      </a:r>
                      <a:endParaRPr lang="en-GB" sz="1400" dirty="0"/>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6</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79199">
                <a:tc>
                  <a:txBody>
                    <a:bodyPr/>
                    <a:lstStyle/>
                    <a:p>
                      <a:pPr marL="457200" indent="-457200">
                        <a:buFontTx/>
                        <a:buNone/>
                      </a:pPr>
                      <a:r>
                        <a:rPr lang="en-GB" sz="1400" dirty="0"/>
                        <a:t>4.</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78928" rtl="0" eaLnBrk="1" fontAlgn="auto" latinLnBrk="0" hangingPunct="1">
                        <a:lnSpc>
                          <a:spcPct val="100000"/>
                        </a:lnSpc>
                        <a:spcBef>
                          <a:spcPts val="0"/>
                        </a:spcBef>
                        <a:spcAft>
                          <a:spcPts val="0"/>
                        </a:spcAft>
                        <a:buClrTx/>
                        <a:buSzTx/>
                        <a:buFontTx/>
                        <a:buNone/>
                        <a:tabLst/>
                        <a:defRPr/>
                      </a:pPr>
                      <a:r>
                        <a:rPr lang="en-GB" sz="1400" dirty="0"/>
                        <a:t>New</a:t>
                      </a:r>
                      <a:r>
                        <a:rPr lang="en-GB" sz="1400" baseline="0" dirty="0"/>
                        <a:t> Tariff points </a:t>
                      </a:r>
                      <a:endParaRPr lang="en-GB" sz="1400" dirty="0"/>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9</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37519">
                <a:tc>
                  <a:txBody>
                    <a:bodyPr/>
                    <a:lstStyle/>
                    <a:p>
                      <a:pPr marL="457200" indent="-457200">
                        <a:buFontTx/>
                        <a:buNone/>
                      </a:pPr>
                      <a:r>
                        <a:rPr lang="en-GB" sz="1400" dirty="0"/>
                        <a:t>5.</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78928" rtl="0" eaLnBrk="1" fontAlgn="auto" latinLnBrk="0" hangingPunct="1">
                        <a:lnSpc>
                          <a:spcPct val="100000"/>
                        </a:lnSpc>
                        <a:spcBef>
                          <a:spcPts val="0"/>
                        </a:spcBef>
                        <a:spcAft>
                          <a:spcPts val="0"/>
                        </a:spcAft>
                        <a:buClrTx/>
                        <a:buSzTx/>
                        <a:buFontTx/>
                        <a:buNone/>
                        <a:tabLst/>
                        <a:defRPr/>
                      </a:pPr>
                      <a:r>
                        <a:rPr lang="en-GB" sz="1400" dirty="0"/>
                        <a:t>University</a:t>
                      </a:r>
                      <a:r>
                        <a:rPr lang="en-GB" sz="1400" baseline="0" dirty="0"/>
                        <a:t> examples </a:t>
                      </a:r>
                      <a:endParaRPr lang="en-GB" sz="1400" dirty="0"/>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11</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25480">
                <a:tc>
                  <a:txBody>
                    <a:bodyPr/>
                    <a:lstStyle/>
                    <a:p>
                      <a:pPr marL="457200" indent="-457200">
                        <a:buFontTx/>
                        <a:buNone/>
                      </a:pPr>
                      <a:r>
                        <a:rPr lang="en-GB" sz="1400" dirty="0"/>
                        <a:t>6.</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Myth busting</a:t>
                      </a:r>
                      <a:r>
                        <a:rPr lang="en-GB" sz="1400" baseline="0" dirty="0"/>
                        <a:t> </a:t>
                      </a:r>
                      <a:endParaRPr lang="en-GB" sz="1400" dirty="0"/>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15</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25480">
                <a:tc>
                  <a:txBody>
                    <a:bodyPr/>
                    <a:lstStyle/>
                    <a:p>
                      <a:pPr marL="457200" indent="-457200">
                        <a:buFontTx/>
                        <a:buNone/>
                      </a:pPr>
                      <a:r>
                        <a:rPr lang="en-GB" sz="1400" dirty="0"/>
                        <a:t>7.</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Resources for teachers and advisers </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16</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25480">
                <a:tc>
                  <a:txBody>
                    <a:bodyPr/>
                    <a:lstStyle/>
                    <a:p>
                      <a:r>
                        <a:rPr lang="en-GB" sz="1400" dirty="0"/>
                        <a:t>8.</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80006" rtl="0" eaLnBrk="1" fontAlgn="auto" latinLnBrk="0" hangingPunct="1">
                        <a:lnSpc>
                          <a:spcPct val="100000"/>
                        </a:lnSpc>
                        <a:spcBef>
                          <a:spcPts val="0"/>
                        </a:spcBef>
                        <a:spcAft>
                          <a:spcPts val="0"/>
                        </a:spcAft>
                        <a:buClrTx/>
                        <a:buSzTx/>
                        <a:buFontTx/>
                        <a:buNone/>
                        <a:tabLst/>
                        <a:defRPr/>
                      </a:pPr>
                      <a:r>
                        <a:rPr lang="en-GB" sz="1400" baseline="0" dirty="0"/>
                        <a:t>Practical tips and recap</a:t>
                      </a:r>
                      <a:endParaRPr lang="en-GB" sz="1400" dirty="0"/>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19</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25480">
                <a:tc>
                  <a:txBody>
                    <a:bodyPr/>
                    <a:lstStyle/>
                    <a:p>
                      <a:pPr marL="457200" indent="-457200">
                        <a:buFontTx/>
                        <a:buNone/>
                      </a:pPr>
                      <a:endParaRPr lang="en-GB" sz="1400" dirty="0"/>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i="0" dirty="0"/>
                        <a:t>Appendix</a:t>
                      </a:r>
                      <a:r>
                        <a:rPr lang="en-GB" sz="1400" i="0" baseline="0" dirty="0"/>
                        <a:t>: quick reference new Tariff point grade combinations</a:t>
                      </a:r>
                      <a:endParaRPr lang="en-GB" sz="1400" i="0" dirty="0"/>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400" dirty="0"/>
                        <a:t>22</a:t>
                      </a:r>
                    </a:p>
                  </a:txBody>
                  <a:tcPr marL="65314" marR="65314" marT="32657"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32531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5714" y="257143"/>
            <a:ext cx="8229600" cy="1143000"/>
          </a:xfrm>
        </p:spPr>
        <p:txBody>
          <a:bodyPr anchor="t" anchorCtr="0">
            <a:normAutofit/>
          </a:bodyPr>
          <a:lstStyle/>
          <a:p>
            <a:r>
              <a:rPr lang="en-GB" sz="2286" dirty="0"/>
              <a:t>New Tariff points – examples of grade combinations</a:t>
            </a:r>
            <a:br>
              <a:rPr lang="en-US" sz="2286" dirty="0"/>
            </a:br>
            <a:endParaRPr lang="en-US" sz="2286" dirty="0"/>
          </a:p>
        </p:txBody>
      </p:sp>
      <p:graphicFrame>
        <p:nvGraphicFramePr>
          <p:cNvPr id="8" name="Table 7"/>
          <p:cNvGraphicFramePr>
            <a:graphicFrameLocks noGrp="1"/>
          </p:cNvGraphicFramePr>
          <p:nvPr>
            <p:extLst>
              <p:ext uri="{D42A27DB-BD31-4B8C-83A1-F6EECF244321}">
                <p14:modId xmlns:p14="http://schemas.microsoft.com/office/powerpoint/2010/main" val="2557863612"/>
              </p:ext>
            </p:extLst>
          </p:nvPr>
        </p:nvGraphicFramePr>
        <p:xfrm>
          <a:off x="560126" y="1165892"/>
          <a:ext cx="7858180" cy="4695825"/>
        </p:xfrm>
        <a:graphic>
          <a:graphicData uri="http://schemas.openxmlformats.org/drawingml/2006/table">
            <a:tbl>
              <a:tblPr/>
              <a:tblGrid>
                <a:gridCol w="1851634">
                  <a:extLst>
                    <a:ext uri="{9D8B030D-6E8A-4147-A177-3AD203B41FA5}">
                      <a16:colId xmlns:a16="http://schemas.microsoft.com/office/drawing/2014/main" val="20000"/>
                    </a:ext>
                  </a:extLst>
                </a:gridCol>
                <a:gridCol w="1903069">
                  <a:extLst>
                    <a:ext uri="{9D8B030D-6E8A-4147-A177-3AD203B41FA5}">
                      <a16:colId xmlns:a16="http://schemas.microsoft.com/office/drawing/2014/main" val="20001"/>
                    </a:ext>
                  </a:extLst>
                </a:gridCol>
                <a:gridCol w="1954503">
                  <a:extLst>
                    <a:ext uri="{9D8B030D-6E8A-4147-A177-3AD203B41FA5}">
                      <a16:colId xmlns:a16="http://schemas.microsoft.com/office/drawing/2014/main" val="20002"/>
                    </a:ext>
                  </a:extLst>
                </a:gridCol>
                <a:gridCol w="2148974">
                  <a:extLst>
                    <a:ext uri="{9D8B030D-6E8A-4147-A177-3AD203B41FA5}">
                      <a16:colId xmlns:a16="http://schemas.microsoft.com/office/drawing/2014/main" val="20003"/>
                    </a:ext>
                  </a:extLst>
                </a:gridCol>
              </a:tblGrid>
              <a:tr h="619125">
                <a:tc gridSpan="4">
                  <a:txBody>
                    <a:bodyPr/>
                    <a:lstStyle/>
                    <a:p>
                      <a:pPr algn="ctr" fontAlgn="b"/>
                      <a:r>
                        <a:rPr lang="en-GB" sz="2000" b="1" i="0" u="none" strike="noStrike" dirty="0">
                          <a:solidFill>
                            <a:srgbClr val="000000"/>
                          </a:solidFill>
                          <a:latin typeface="Calibri"/>
                        </a:rPr>
                        <a:t>Access</a:t>
                      </a:r>
                      <a:r>
                        <a:rPr lang="en-GB" sz="2000" b="1" i="0" u="none" strike="noStrike" baseline="0" dirty="0">
                          <a:solidFill>
                            <a:srgbClr val="000000"/>
                          </a:solidFill>
                          <a:latin typeface="Calibri"/>
                        </a:rPr>
                        <a:t> to HE Diploma </a:t>
                      </a:r>
                      <a:r>
                        <a:rPr lang="en-GB" sz="2000" b="1" i="0" u="none" strike="noStrike" dirty="0">
                          <a:solidFill>
                            <a:srgbClr val="000000"/>
                          </a:solidFill>
                          <a:latin typeface="Calibri"/>
                        </a:rPr>
                        <a:t>(45</a:t>
                      </a:r>
                      <a:r>
                        <a:rPr lang="en-GB" sz="2000" b="1" i="0" u="none" strike="noStrike" baseline="0" dirty="0">
                          <a:solidFill>
                            <a:srgbClr val="000000"/>
                          </a:solidFill>
                          <a:latin typeface="Calibri"/>
                        </a:rPr>
                        <a:t> credits</a:t>
                      </a:r>
                      <a:r>
                        <a:rPr lang="en-GB" sz="2000" b="1" i="0" u="none" strike="noStrike" dirty="0">
                          <a:solidFill>
                            <a:srgbClr val="000000"/>
                          </a:solidFill>
                          <a:latin typeface="Calibri"/>
                        </a:rPr>
                        <a:t>)</a:t>
                      </a:r>
                    </a:p>
                    <a:p>
                      <a:pPr algn="ctr" fontAlgn="b"/>
                      <a:endParaRPr lang="en-GB" sz="20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619125">
                <a:tc gridSpan="3">
                  <a:txBody>
                    <a:bodyPr/>
                    <a:lstStyle/>
                    <a:p>
                      <a:pPr algn="ctr" fontAlgn="b"/>
                      <a:r>
                        <a:rPr lang="en-US" sz="2000" b="1" dirty="0"/>
                        <a:t>Grade credit profile: number of credits at each grade</a:t>
                      </a:r>
                      <a:endParaRPr lang="en-GB" sz="2000" b="1" dirty="0"/>
                    </a:p>
                    <a:p>
                      <a:pPr algn="ctr" fontAlgn="b"/>
                      <a:endParaRPr lang="en-GB" sz="20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pPr algn="ctr" fontAlgn="b"/>
                      <a:endParaRPr lang="en-GB" sz="2800" b="1" i="0" u="none" strike="noStrike" dirty="0">
                        <a:solidFill>
                          <a:srgbClr val="000000"/>
                        </a:solidFill>
                        <a:latin typeface="Calibri"/>
                      </a:endParaRPr>
                    </a:p>
                  </a:txBody>
                  <a:tcPr marL="13335" marR="13335" marT="133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GB"/>
                    </a:p>
                  </a:txBody>
                  <a:tcPr/>
                </a:tc>
                <a:tc>
                  <a:txBody>
                    <a:bodyPr/>
                    <a:lstStyle/>
                    <a:p>
                      <a:pPr algn="ctr" fontAlgn="b"/>
                      <a:r>
                        <a:rPr lang="en-GB" sz="2000" b="1" i="0" u="none" strike="noStrike" dirty="0">
                          <a:solidFill>
                            <a:srgbClr val="000000"/>
                          </a:solidFill>
                          <a:latin typeface="Calibri"/>
                        </a:rPr>
                        <a:t>New Tariff points</a:t>
                      </a:r>
                    </a:p>
                    <a:p>
                      <a:pPr algn="ctr" fontAlgn="b"/>
                      <a:endParaRPr lang="en-GB" sz="20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314325">
                <a:tc>
                  <a:txBody>
                    <a:bodyPr/>
                    <a:lstStyle/>
                    <a:p>
                      <a:pPr algn="ctr" fontAlgn="b"/>
                      <a:r>
                        <a:rPr lang="en-GB" sz="1800" b="0" i="0" u="none" strike="noStrike" dirty="0">
                          <a:solidFill>
                            <a:srgbClr val="000000"/>
                          </a:solidFill>
                          <a:latin typeface="+mn-lt"/>
                        </a:rPr>
                        <a:t>Distinction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Merit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Pass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GB" sz="1800" b="0" i="0" u="none" strike="noStrike" dirty="0">
                        <a:solidFill>
                          <a:srgbClr val="000000"/>
                        </a:solidFill>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325">
                <a:tc>
                  <a:txBody>
                    <a:bodyPr/>
                    <a:lstStyle/>
                    <a:p>
                      <a:pPr algn="ctr" fontAlgn="b"/>
                      <a:r>
                        <a:rPr lang="en-GB" sz="1800" b="0" i="0" u="none" strike="noStrike" dirty="0">
                          <a:solidFill>
                            <a:srgbClr val="000000"/>
                          </a:solidFill>
                          <a:latin typeface="+mn-lt"/>
                        </a:rPr>
                        <a:t>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325">
                <a:tc>
                  <a:txBody>
                    <a:bodyPr/>
                    <a:lstStyle/>
                    <a:p>
                      <a:pPr algn="ctr" fontAlgn="b"/>
                      <a:r>
                        <a:rPr lang="en-GB" sz="1800" b="0" i="0" u="none" strike="noStrike" dirty="0">
                          <a:solidFill>
                            <a:srgbClr val="000000"/>
                          </a:solidFill>
                          <a:latin typeface="+mn-lt"/>
                        </a:rPr>
                        <a:t>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134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325">
                <a:tc>
                  <a:txBody>
                    <a:bodyPr/>
                    <a:lstStyle/>
                    <a:p>
                      <a:pPr algn="ctr"/>
                      <a:r>
                        <a:rPr lang="en-GB" sz="1800" dirty="0">
                          <a:latin typeface="+mn-lt"/>
                        </a:rPr>
                        <a:t>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800" dirty="0">
                          <a:latin typeface="+mn-lt"/>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800" dirty="0">
                          <a:latin typeface="+mn-lt"/>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800" dirty="0">
                          <a:latin typeface="+mn-lt"/>
                        </a:rPr>
                        <a:t>131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325">
                <a:tc>
                  <a:txBody>
                    <a:bodyPr/>
                    <a:lstStyle/>
                    <a:p>
                      <a:pPr algn="ctr" fontAlgn="b"/>
                      <a:r>
                        <a:rPr lang="en-GB" sz="1800" b="0" i="0" u="none" strike="noStrike" dirty="0">
                          <a:solidFill>
                            <a:srgbClr val="000000"/>
                          </a:solidFill>
                          <a:latin typeface="+mn-lt"/>
                        </a:rPr>
                        <a:t>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325">
                <a:tc>
                  <a:txBody>
                    <a:bodyPr/>
                    <a:lstStyle/>
                    <a:p>
                      <a:pPr algn="ctr"/>
                      <a:r>
                        <a:rPr lang="en-GB" sz="1800" dirty="0">
                          <a:latin typeface="+mn-lt"/>
                        </a:rPr>
                        <a:t>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800" dirty="0">
                          <a:latin typeface="+mn-lt"/>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800" dirty="0">
                          <a:latin typeface="+mn-lt"/>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800" dirty="0">
                          <a:latin typeface="+mn-lt"/>
                        </a:rPr>
                        <a:t>122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4325">
                <a:tc>
                  <a:txBody>
                    <a:bodyPr/>
                    <a:lstStyle/>
                    <a:p>
                      <a:pPr algn="ctr" fontAlgn="b"/>
                      <a:r>
                        <a:rPr lang="en-GB" sz="1800" b="0" i="0" u="none" strike="noStrike" dirty="0">
                          <a:solidFill>
                            <a:srgbClr val="000000"/>
                          </a:solidFill>
                          <a:latin typeface="+mn-lt"/>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118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4325">
                <a:tc>
                  <a:txBody>
                    <a:bodyPr/>
                    <a:lstStyle/>
                    <a:p>
                      <a:pPr algn="ctr" fontAlgn="b"/>
                      <a:r>
                        <a:rPr lang="en-GB" sz="1800" b="0" i="0" u="none" strike="noStrike" dirty="0">
                          <a:solidFill>
                            <a:srgbClr val="000000"/>
                          </a:solidFill>
                          <a:latin typeface="+mn-lt"/>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4325">
                <a:tc>
                  <a:txBody>
                    <a:bodyPr/>
                    <a:lstStyle/>
                    <a:p>
                      <a:pPr algn="ctr" fontAlgn="b"/>
                      <a:r>
                        <a:rPr lang="en-GB" sz="1800" b="0" i="0" u="none" strike="noStrike" dirty="0">
                          <a:solidFill>
                            <a:srgbClr val="000000"/>
                          </a:solidFill>
                          <a:latin typeface="+mn-lt"/>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112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14325">
                <a:tc>
                  <a:txBody>
                    <a:bodyPr/>
                    <a:lstStyle/>
                    <a:p>
                      <a:pPr algn="ctr" fontAlgn="b"/>
                      <a:r>
                        <a:rPr lang="en-GB" sz="1800" b="0" i="0" u="none" strike="noStrike" dirty="0">
                          <a:solidFill>
                            <a:srgbClr val="000000"/>
                          </a:solidFill>
                          <a:latin typeface="+mn-lt"/>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106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14325">
                <a:tc>
                  <a:txBody>
                    <a:bodyPr/>
                    <a:lstStyle/>
                    <a:p>
                      <a:pPr algn="ctr" fontAlgn="b"/>
                      <a:r>
                        <a:rPr lang="en-GB" sz="1800" b="0" i="0" u="none" strike="noStrike" dirty="0">
                          <a:solidFill>
                            <a:srgbClr val="000000"/>
                          </a:solidFill>
                          <a:latin typeface="+mn-lt"/>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rgbClr val="000000"/>
                          </a:solidFill>
                          <a:latin typeface="+mn-lt"/>
                        </a:rPr>
                        <a:t>102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69347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5714" y="257143"/>
            <a:ext cx="8229600" cy="1143000"/>
          </a:xfrm>
        </p:spPr>
        <p:txBody>
          <a:bodyPr anchor="t" anchorCtr="0">
            <a:normAutofit/>
          </a:bodyPr>
          <a:lstStyle/>
          <a:p>
            <a:r>
              <a:rPr lang="en-GB" sz="2286" dirty="0"/>
              <a:t>New Tariff points – examples of grade combinations</a:t>
            </a:r>
            <a:br>
              <a:rPr lang="en-US" sz="2286" dirty="0"/>
            </a:br>
            <a:endParaRPr lang="en-US" sz="2286" dirty="0"/>
          </a:p>
        </p:txBody>
      </p:sp>
      <p:graphicFrame>
        <p:nvGraphicFramePr>
          <p:cNvPr id="8" name="Table 7"/>
          <p:cNvGraphicFramePr>
            <a:graphicFrameLocks noGrp="1"/>
          </p:cNvGraphicFramePr>
          <p:nvPr>
            <p:extLst>
              <p:ext uri="{D42A27DB-BD31-4B8C-83A1-F6EECF244321}">
                <p14:modId xmlns:p14="http://schemas.microsoft.com/office/powerpoint/2010/main" val="2820560826"/>
              </p:ext>
            </p:extLst>
          </p:nvPr>
        </p:nvGraphicFramePr>
        <p:xfrm>
          <a:off x="560126" y="1165892"/>
          <a:ext cx="7858180" cy="4695825"/>
        </p:xfrm>
        <a:graphic>
          <a:graphicData uri="http://schemas.openxmlformats.org/drawingml/2006/table">
            <a:tbl>
              <a:tblPr/>
              <a:tblGrid>
                <a:gridCol w="1851634">
                  <a:extLst>
                    <a:ext uri="{9D8B030D-6E8A-4147-A177-3AD203B41FA5}">
                      <a16:colId xmlns:a16="http://schemas.microsoft.com/office/drawing/2014/main" val="20000"/>
                    </a:ext>
                  </a:extLst>
                </a:gridCol>
                <a:gridCol w="1903069">
                  <a:extLst>
                    <a:ext uri="{9D8B030D-6E8A-4147-A177-3AD203B41FA5}">
                      <a16:colId xmlns:a16="http://schemas.microsoft.com/office/drawing/2014/main" val="20001"/>
                    </a:ext>
                  </a:extLst>
                </a:gridCol>
                <a:gridCol w="1954503">
                  <a:extLst>
                    <a:ext uri="{9D8B030D-6E8A-4147-A177-3AD203B41FA5}">
                      <a16:colId xmlns:a16="http://schemas.microsoft.com/office/drawing/2014/main" val="20002"/>
                    </a:ext>
                  </a:extLst>
                </a:gridCol>
                <a:gridCol w="2148974">
                  <a:extLst>
                    <a:ext uri="{9D8B030D-6E8A-4147-A177-3AD203B41FA5}">
                      <a16:colId xmlns:a16="http://schemas.microsoft.com/office/drawing/2014/main" val="20003"/>
                    </a:ext>
                  </a:extLst>
                </a:gridCol>
              </a:tblGrid>
              <a:tr h="619125">
                <a:tc gridSpan="4">
                  <a:txBody>
                    <a:bodyPr/>
                    <a:lstStyle/>
                    <a:p>
                      <a:pPr algn="ctr" fontAlgn="b"/>
                      <a:r>
                        <a:rPr lang="en-GB" sz="2000" b="1" i="0" u="none" strike="noStrike" dirty="0">
                          <a:solidFill>
                            <a:srgbClr val="000000"/>
                          </a:solidFill>
                          <a:latin typeface="Calibri"/>
                        </a:rPr>
                        <a:t>Access</a:t>
                      </a:r>
                      <a:r>
                        <a:rPr lang="en-GB" sz="2000" b="1" i="0" u="none" strike="noStrike" baseline="0" dirty="0">
                          <a:solidFill>
                            <a:srgbClr val="000000"/>
                          </a:solidFill>
                          <a:latin typeface="Calibri"/>
                        </a:rPr>
                        <a:t> to HE Diploma </a:t>
                      </a:r>
                      <a:r>
                        <a:rPr lang="en-GB" sz="2000" b="1" i="0" u="none" strike="noStrike" dirty="0">
                          <a:solidFill>
                            <a:srgbClr val="000000"/>
                          </a:solidFill>
                          <a:latin typeface="Calibri"/>
                        </a:rPr>
                        <a:t>(45</a:t>
                      </a:r>
                      <a:r>
                        <a:rPr lang="en-GB" sz="2000" b="1" i="0" u="none" strike="noStrike" baseline="0" dirty="0">
                          <a:solidFill>
                            <a:srgbClr val="000000"/>
                          </a:solidFill>
                          <a:latin typeface="Calibri"/>
                        </a:rPr>
                        <a:t> credits</a:t>
                      </a:r>
                      <a:r>
                        <a:rPr lang="en-GB" sz="2000" b="1" i="0" u="none" strike="noStrike" dirty="0">
                          <a:solidFill>
                            <a:srgbClr val="000000"/>
                          </a:solidFill>
                          <a:latin typeface="Calibri"/>
                        </a:rPr>
                        <a:t>) continued…</a:t>
                      </a:r>
                    </a:p>
                    <a:p>
                      <a:pPr algn="ctr" fontAlgn="b"/>
                      <a:endParaRPr lang="en-GB" sz="20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619125">
                <a:tc gridSpan="3">
                  <a:txBody>
                    <a:bodyPr/>
                    <a:lstStyle/>
                    <a:p>
                      <a:pPr algn="ctr" fontAlgn="b"/>
                      <a:r>
                        <a:rPr lang="en-US" sz="2000" b="1" dirty="0"/>
                        <a:t>Grade credit profile: number of credits at each grade</a:t>
                      </a:r>
                      <a:endParaRPr lang="en-GB" sz="2000" b="1" dirty="0"/>
                    </a:p>
                    <a:p>
                      <a:pPr algn="ctr" fontAlgn="b"/>
                      <a:endParaRPr lang="en-GB" sz="20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pPr algn="ctr" fontAlgn="b"/>
                      <a:endParaRPr lang="en-GB" sz="2800" b="1" i="0" u="none" strike="noStrike" dirty="0">
                        <a:solidFill>
                          <a:srgbClr val="000000"/>
                        </a:solidFill>
                        <a:latin typeface="Calibri"/>
                      </a:endParaRPr>
                    </a:p>
                  </a:txBody>
                  <a:tcPr marL="13335" marR="13335" marT="133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GB"/>
                    </a:p>
                  </a:txBody>
                  <a:tcPr/>
                </a:tc>
                <a:tc>
                  <a:txBody>
                    <a:bodyPr/>
                    <a:lstStyle/>
                    <a:p>
                      <a:pPr algn="ctr" fontAlgn="b"/>
                      <a:r>
                        <a:rPr lang="en-GB" sz="2000" b="1" i="0" u="none" strike="noStrike" dirty="0">
                          <a:solidFill>
                            <a:srgbClr val="000000"/>
                          </a:solidFill>
                          <a:latin typeface="Calibri"/>
                        </a:rPr>
                        <a:t>New Tariff points</a:t>
                      </a:r>
                    </a:p>
                    <a:p>
                      <a:pPr algn="ctr" fontAlgn="b"/>
                      <a:endParaRPr lang="en-GB" sz="20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314325">
                <a:tc>
                  <a:txBody>
                    <a:bodyPr/>
                    <a:lstStyle/>
                    <a:p>
                      <a:pPr algn="ctr" fontAlgn="b"/>
                      <a:r>
                        <a:rPr lang="en-GB" sz="1600" b="0" i="0" u="none" strike="noStrike" dirty="0">
                          <a:solidFill>
                            <a:srgbClr val="000000"/>
                          </a:solidFill>
                          <a:latin typeface="+mn-lt"/>
                        </a:rPr>
                        <a:t>Distinction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Merit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Pass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GB" sz="1600" b="0" i="0" u="none" strike="noStrike" dirty="0">
                        <a:solidFill>
                          <a:srgbClr val="000000"/>
                        </a:solidFill>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325">
                <a:tc>
                  <a:txBody>
                    <a:bodyPr/>
                    <a:lstStyle/>
                    <a:p>
                      <a:pPr algn="ctr" fontAlgn="b"/>
                      <a:r>
                        <a:rPr lang="en-GB" sz="1600" b="0" i="0" u="none" strike="noStrike" dirty="0">
                          <a:solidFill>
                            <a:srgbClr val="000000"/>
                          </a:solidFill>
                          <a:latin typeface="+mn-lt"/>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325">
                <a:tc>
                  <a:txBody>
                    <a:bodyPr/>
                    <a:lstStyle/>
                    <a:p>
                      <a:pPr algn="ctr" fontAlgn="b"/>
                      <a:r>
                        <a:rPr lang="en-GB" sz="1600" b="0" i="0" u="none" strike="noStrike" dirty="0">
                          <a:solidFill>
                            <a:srgbClr val="000000"/>
                          </a:solidFill>
                          <a:latin typeface="+mn-lt"/>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325">
                <a:tc>
                  <a:txBody>
                    <a:bodyPr/>
                    <a:lstStyle/>
                    <a:p>
                      <a:pPr algn="ctr" fontAlgn="b"/>
                      <a:r>
                        <a:rPr lang="en-GB" sz="1600" b="0" i="0" u="none" strike="noStrike" dirty="0">
                          <a:solidFill>
                            <a:srgbClr val="000000"/>
                          </a:solidFill>
                          <a:latin typeface="+mn-lt"/>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325">
                <a:tc>
                  <a:txBody>
                    <a:bodyPr/>
                    <a:lstStyle/>
                    <a:p>
                      <a:pPr algn="ctr" fontAlgn="b"/>
                      <a:r>
                        <a:rPr lang="en-GB" sz="1600" b="0" i="0" u="none" strike="noStrike" dirty="0">
                          <a:solidFill>
                            <a:srgbClr val="000000"/>
                          </a:solidFill>
                          <a:latin typeface="+mn-lt"/>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325">
                <a:tc>
                  <a:txBody>
                    <a:bodyPr/>
                    <a:lstStyle/>
                    <a:p>
                      <a:pPr algn="ctr" fontAlgn="b"/>
                      <a:r>
                        <a:rPr lang="en-GB" sz="1600" b="0" i="0" u="none" strike="noStrike" dirty="0">
                          <a:solidFill>
                            <a:srgbClr val="000000"/>
                          </a:solidFill>
                          <a:latin typeface="+mn-lt"/>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4325">
                <a:tc>
                  <a:txBody>
                    <a:bodyPr/>
                    <a:lstStyle/>
                    <a:p>
                      <a:pPr algn="ctr" fontAlgn="b"/>
                      <a:r>
                        <a:rPr lang="en-GB" sz="1600" b="0" i="0" u="none" strike="noStrike" dirty="0">
                          <a:solidFill>
                            <a:srgbClr val="000000"/>
                          </a:solidFill>
                          <a:latin typeface="+mn-lt"/>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4325">
                <a:tc>
                  <a:txBody>
                    <a:bodyPr/>
                    <a:lstStyle/>
                    <a:p>
                      <a:pPr algn="ctr"/>
                      <a:r>
                        <a:rPr lang="en-GB" sz="1600" dirty="0">
                          <a:latin typeface="+mn-lt"/>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600" dirty="0">
                          <a:latin typeface="+mn-lt"/>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600" dirty="0">
                          <a:latin typeface="+mn-lt"/>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600" dirty="0">
                          <a:latin typeface="+mn-lt"/>
                        </a:rPr>
                        <a:t>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4325">
                <a:tc>
                  <a:txBody>
                    <a:bodyPr/>
                    <a:lstStyle/>
                    <a:p>
                      <a:pPr algn="ctr"/>
                      <a:r>
                        <a:rPr lang="en-GB" sz="1600" dirty="0">
                          <a:latin typeface="+mn-lt"/>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600" dirty="0">
                          <a:latin typeface="+mn-lt"/>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600" dirty="0">
                          <a:latin typeface="+mn-lt"/>
                        </a:rPr>
                        <a:t>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GB" sz="1600" dirty="0">
                          <a:latin typeface="+mn-lt"/>
                        </a:rPr>
                        <a:t>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14325">
                <a:tc>
                  <a:txBody>
                    <a:bodyPr/>
                    <a:lstStyle/>
                    <a:p>
                      <a:pPr algn="ctr" fontAlgn="b"/>
                      <a:r>
                        <a:rPr lang="en-GB" sz="1600" b="0" i="0" u="none" strike="noStrike" dirty="0">
                          <a:solidFill>
                            <a:srgbClr val="000000"/>
                          </a:solidFill>
                          <a:latin typeface="+mn-lt"/>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14325">
                <a:tc>
                  <a:txBody>
                    <a:bodyPr/>
                    <a:lstStyle/>
                    <a:p>
                      <a:pPr algn="ctr" fontAlgn="b"/>
                      <a:r>
                        <a:rPr lang="en-GB" sz="1600" b="0" i="0" u="none" strike="noStrike" dirty="0">
                          <a:solidFill>
                            <a:srgbClr val="000000"/>
                          </a:solidFill>
                          <a:latin typeface="+mn-lt"/>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latin typeface="+mn-lt"/>
                        </a:rPr>
                        <a:t>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77285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tabLst>
                <a:tab pos="4394288" algn="l"/>
              </a:tabLst>
            </a:pPr>
            <a:r>
              <a:rPr lang="en-GB" dirty="0"/>
              <a:t>Feedback	</a:t>
            </a:r>
            <a:endParaRPr lang="en-GB" sz="4000" dirty="0"/>
          </a:p>
        </p:txBody>
      </p:sp>
      <p:pic>
        <p:nvPicPr>
          <p:cNvPr id="11" name="Picture 10" descr="tablet_computer_1600_clr_6423.png"/>
          <p:cNvPicPr>
            <a:picLocks noChangeAspect="1"/>
          </p:cNvPicPr>
          <p:nvPr/>
        </p:nvPicPr>
        <p:blipFill>
          <a:blip r:embed="rId3" cstate="screen"/>
          <a:stretch>
            <a:fillRect/>
          </a:stretch>
        </p:blipFill>
        <p:spPr>
          <a:xfrm>
            <a:off x="1905519" y="2311351"/>
            <a:ext cx="5195763" cy="3896823"/>
          </a:xfrm>
          <a:prstGeom prst="rect">
            <a:avLst/>
          </a:prstGeom>
        </p:spPr>
      </p:pic>
      <p:pic>
        <p:nvPicPr>
          <p:cNvPr id="13" name="Picture 4" descr="C:\Users\Cader Rattray\Desktop\UCAS-Left_aligned-White_box-Keyline-RGB.png"/>
          <p:cNvPicPr>
            <a:picLocks noChangeAspect="1" noChangeArrowheads="1"/>
          </p:cNvPicPr>
          <p:nvPr/>
        </p:nvPicPr>
        <p:blipFill>
          <a:blip r:embed="rId4" cstate="screen">
            <a:extLst>
              <a:ext uri="{28A0092B-C50C-407E-A947-70E740481C1C}">
                <a14:useLocalDpi xmlns:a14="http://schemas.microsoft.com/office/drawing/2010/main" val="0"/>
              </a:ext>
            </a:extLst>
          </a:blip>
          <a:stretch>
            <a:fillRect/>
          </a:stretch>
        </p:blipFill>
        <p:spPr bwMode="auto">
          <a:xfrm>
            <a:off x="2771800" y="4863112"/>
            <a:ext cx="837018" cy="24012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028972" y="3277818"/>
            <a:ext cx="3197556" cy="707886"/>
          </a:xfrm>
          <a:prstGeom prst="rect">
            <a:avLst/>
          </a:prstGeom>
          <a:noFill/>
        </p:spPr>
        <p:txBody>
          <a:bodyPr wrap="square" lIns="91440" tIns="45720" rIns="91440" bIns="45720" rtlCol="0">
            <a:spAutoFit/>
          </a:bodyPr>
          <a:lstStyle/>
          <a:p>
            <a:pPr algn="r"/>
            <a:r>
              <a:rPr lang="en-GB" sz="2000" dirty="0">
                <a:solidFill>
                  <a:schemeClr val="bg1"/>
                </a:solidFill>
                <a:cs typeface="Arial" charset="0"/>
                <a:sym typeface="Wingdings" pitchFamily="2" charset="2"/>
              </a:rPr>
              <a:t>Policy Team </a:t>
            </a:r>
          </a:p>
          <a:p>
            <a:pPr algn="r"/>
            <a:r>
              <a:rPr lang="en-GB" sz="2000" dirty="0">
                <a:solidFill>
                  <a:srgbClr val="D30022"/>
                </a:solidFill>
                <a:sym typeface="Wingdings" pitchFamily="2" charset="2"/>
              </a:rPr>
              <a:t> </a:t>
            </a:r>
            <a:r>
              <a:rPr lang="en-GB" sz="2000" dirty="0">
                <a:solidFill>
                  <a:schemeClr val="bg1"/>
                </a:solidFill>
                <a:sym typeface="Wingdings" pitchFamily="2" charset="2"/>
              </a:rPr>
              <a:t>qualsinfo</a:t>
            </a:r>
            <a:r>
              <a:rPr lang="en-GB" sz="2000" dirty="0">
                <a:solidFill>
                  <a:schemeClr val="bg1"/>
                </a:solidFill>
              </a:rPr>
              <a:t>@ucas.ac.uk</a:t>
            </a:r>
            <a:endParaRPr lang="en-US" sz="2000" dirty="0">
              <a:solidFill>
                <a:schemeClr val="bg1"/>
              </a:solidFill>
            </a:endParaRPr>
          </a:p>
        </p:txBody>
      </p:sp>
      <p:sp>
        <p:nvSpPr>
          <p:cNvPr id="12" name="Slide Number Placeholder 5"/>
          <p:cNvSpPr txBox="1">
            <a:spLocks/>
          </p:cNvSpPr>
          <p:nvPr/>
        </p:nvSpPr>
        <p:spPr>
          <a:xfrm>
            <a:off x="8120980" y="6307786"/>
            <a:ext cx="549424" cy="363600"/>
          </a:xfrm>
          <a:prstGeom prst="rect">
            <a:avLst/>
          </a:prstGeom>
        </p:spPr>
        <p:txBody>
          <a:bodyPr lIns="91440" tIns="45720" rIns="91440" bIns="45720"/>
          <a:lstStyle/>
          <a:p>
            <a:pPr defTabSz="914418">
              <a:defRPr/>
            </a:pPr>
            <a:fld id="{4A73001F-84D8-48B7-9690-BD096A4D8920}" type="slidenum">
              <a:rPr lang="en-GB" sz="1000"/>
              <a:pPr defTabSz="914418">
                <a:defRPr/>
              </a:pPr>
              <a:t>32</a:t>
            </a:fld>
            <a:endParaRPr lang="en-GB" sz="1000" dirty="0"/>
          </a:p>
        </p:txBody>
      </p:sp>
      <p:sp>
        <p:nvSpPr>
          <p:cNvPr id="14" name="Rectangle 13"/>
          <p:cNvSpPr/>
          <p:nvPr/>
        </p:nvSpPr>
        <p:spPr>
          <a:xfrm>
            <a:off x="438801" y="1374286"/>
            <a:ext cx="8129199" cy="707886"/>
          </a:xfrm>
          <a:prstGeom prst="rect">
            <a:avLst/>
          </a:prstGeom>
        </p:spPr>
        <p:txBody>
          <a:bodyPr wrap="square">
            <a:spAutoFit/>
          </a:bodyPr>
          <a:lstStyle/>
          <a:p>
            <a:r>
              <a:rPr lang="en-GB" sz="2000" dirty="0"/>
              <a:t>Please send your feedback on this pack to </a:t>
            </a:r>
            <a:r>
              <a:rPr lang="en-GB" sz="2000" dirty="0">
                <a:hlinkClick r:id="rId5"/>
              </a:rPr>
              <a:t>newtariff-feedback@ucas.ac.uk</a:t>
            </a:r>
            <a:r>
              <a:rPr lang="en-GB" sz="2000" dirty="0"/>
              <a:t>. Alternatively, contact the UCAS Policy team. </a:t>
            </a:r>
          </a:p>
        </p:txBody>
      </p:sp>
    </p:spTree>
    <p:extLst>
      <p:ext uri="{BB962C8B-B14F-4D97-AF65-F5344CB8AC3E}">
        <p14:creationId xmlns:p14="http://schemas.microsoft.com/office/powerpoint/2010/main" val="413497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5714" y="257143"/>
            <a:ext cx="8229600" cy="720080"/>
          </a:xfrm>
        </p:spPr>
        <p:txBody>
          <a:bodyPr anchor="t" anchorCtr="0">
            <a:normAutofit/>
          </a:bodyPr>
          <a:lstStyle/>
          <a:p>
            <a:r>
              <a:rPr lang="en-GB" sz="3143" dirty="0"/>
              <a:t>Background</a:t>
            </a:r>
          </a:p>
        </p:txBody>
      </p:sp>
      <p:sp>
        <p:nvSpPr>
          <p:cNvPr id="3" name="Content Placeholder 2"/>
          <p:cNvSpPr>
            <a:spLocks noGrp="1"/>
          </p:cNvSpPr>
          <p:nvPr>
            <p:ph idx="1"/>
          </p:nvPr>
        </p:nvSpPr>
        <p:spPr>
          <a:xfrm>
            <a:off x="372048" y="979698"/>
            <a:ext cx="8229600" cy="5173692"/>
          </a:xfrm>
        </p:spPr>
        <p:txBody>
          <a:bodyPr>
            <a:noAutofit/>
          </a:bodyPr>
          <a:lstStyle/>
          <a:p>
            <a:pPr>
              <a:spcBef>
                <a:spcPts val="0"/>
              </a:spcBef>
              <a:spcAft>
                <a:spcPts val="1800"/>
              </a:spcAft>
            </a:pPr>
            <a:r>
              <a:rPr lang="en-GB" sz="2000" dirty="0"/>
              <a:t>UCAS is introducing a new Tariff for the 2017 admissions cycle – one switchover point.</a:t>
            </a:r>
          </a:p>
          <a:p>
            <a:pPr>
              <a:spcBef>
                <a:spcPts val="0"/>
              </a:spcBef>
              <a:spcAft>
                <a:spcPts val="1800"/>
              </a:spcAft>
            </a:pPr>
            <a:r>
              <a:rPr lang="en-GB" sz="2000" dirty="0"/>
              <a:t>Addresses many of the shortcomings of the current model.</a:t>
            </a:r>
          </a:p>
          <a:p>
            <a:pPr>
              <a:spcBef>
                <a:spcPts val="0"/>
              </a:spcBef>
              <a:spcAft>
                <a:spcPts val="1800"/>
              </a:spcAft>
            </a:pPr>
            <a:r>
              <a:rPr lang="en-GB" sz="2000" dirty="0"/>
              <a:t>Based on a significantly different method to the current Tariff.</a:t>
            </a:r>
          </a:p>
          <a:p>
            <a:pPr>
              <a:spcBef>
                <a:spcPts val="0"/>
              </a:spcBef>
              <a:spcAft>
                <a:spcPts val="1800"/>
              </a:spcAft>
            </a:pPr>
            <a:r>
              <a:rPr lang="en-GB" sz="2000" dirty="0"/>
              <a:t>Key principle is that of minimum disruption, apart from the AS repositioning to 40% of an A level.</a:t>
            </a:r>
          </a:p>
          <a:p>
            <a:pPr>
              <a:spcBef>
                <a:spcPts val="0"/>
              </a:spcBef>
              <a:spcAft>
                <a:spcPts val="1800"/>
              </a:spcAft>
            </a:pPr>
            <a:r>
              <a:rPr lang="en-GB" sz="2000" dirty="0"/>
              <a:t>The primary purpose of the new Tariff is to provide a broad metric for universities to use for management information and reporting purposes to HESA for the 2017-18 student record onwards.</a:t>
            </a:r>
          </a:p>
          <a:p>
            <a:pPr>
              <a:spcBef>
                <a:spcPts val="0"/>
              </a:spcBef>
              <a:spcAft>
                <a:spcPts val="1800"/>
              </a:spcAft>
            </a:pPr>
            <a:r>
              <a:rPr lang="en-GB" sz="2000" dirty="0"/>
              <a:t>The information and guidance material you share with students will need to be reviewed and revised.</a:t>
            </a:r>
          </a:p>
        </p:txBody>
      </p:sp>
    </p:spTree>
    <p:extLst>
      <p:ext uri="{BB962C8B-B14F-4D97-AF65-F5344CB8AC3E}">
        <p14:creationId xmlns:p14="http://schemas.microsoft.com/office/powerpoint/2010/main" val="1985252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715" y="257143"/>
            <a:ext cx="8229601" cy="1077549"/>
          </a:xfrm>
        </p:spPr>
        <p:txBody>
          <a:bodyPr anchor="t" anchorCtr="0"/>
          <a:lstStyle/>
          <a:p>
            <a:r>
              <a:rPr lang="en-GB" dirty="0"/>
              <a:t>New Tariff countdown </a:t>
            </a:r>
          </a:p>
        </p:txBody>
      </p:sp>
      <p:pic>
        <p:nvPicPr>
          <p:cNvPr id="3" name="Picture 2"/>
          <p:cNvPicPr>
            <a:picLocks noChangeAspect="1"/>
          </p:cNvPicPr>
          <p:nvPr/>
        </p:nvPicPr>
        <p:blipFill>
          <a:blip r:embed="rId3"/>
          <a:stretch>
            <a:fillRect/>
          </a:stretch>
        </p:blipFill>
        <p:spPr>
          <a:xfrm>
            <a:off x="200086" y="885061"/>
            <a:ext cx="8749393" cy="4014107"/>
          </a:xfrm>
          <a:prstGeom prst="rect">
            <a:avLst/>
          </a:prstGeom>
        </p:spPr>
      </p:pic>
      <p:sp>
        <p:nvSpPr>
          <p:cNvPr id="12" name="Rounded Rectangle 11"/>
          <p:cNvSpPr/>
          <p:nvPr/>
        </p:nvSpPr>
        <p:spPr>
          <a:xfrm>
            <a:off x="3183274" y="2892115"/>
            <a:ext cx="2314543" cy="837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71" dirty="0"/>
              <a:t>Four months approximately until you will see new Tariff points in university prospectuses </a:t>
            </a:r>
          </a:p>
        </p:txBody>
      </p:sp>
      <p:sp>
        <p:nvSpPr>
          <p:cNvPr id="7" name="Rounded Rectangle 6"/>
          <p:cNvSpPr/>
          <p:nvPr/>
        </p:nvSpPr>
        <p:spPr>
          <a:xfrm>
            <a:off x="437148" y="2820102"/>
            <a:ext cx="1305966" cy="20790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dirty="0">
                <a:solidFill>
                  <a:schemeClr val="tx1"/>
                </a:solidFill>
              </a:rPr>
              <a:t>Information published on ucas.com:</a:t>
            </a:r>
          </a:p>
          <a:p>
            <a:pPr marL="68037" indent="-68037">
              <a:buFont typeface="Arial" panose="020B0604020202020204" pitchFamily="34" charset="0"/>
              <a:buChar char="•"/>
            </a:pPr>
            <a:r>
              <a:rPr lang="en-GB" sz="1000" b="1" dirty="0">
                <a:solidFill>
                  <a:schemeClr val="tx1"/>
                </a:solidFill>
              </a:rPr>
              <a:t>new Tariff points published</a:t>
            </a:r>
          </a:p>
          <a:p>
            <a:pPr marL="68037" indent="-68037">
              <a:buFont typeface="Arial" panose="020B0604020202020204" pitchFamily="34" charset="0"/>
              <a:buChar char="•"/>
            </a:pPr>
            <a:r>
              <a:rPr lang="en-GB" sz="1000" dirty="0">
                <a:solidFill>
                  <a:schemeClr val="tx1"/>
                </a:solidFill>
              </a:rPr>
              <a:t>new Tariff toolkit</a:t>
            </a:r>
          </a:p>
          <a:p>
            <a:pPr marL="68037" indent="-68037">
              <a:buFont typeface="Arial" panose="020B0604020202020204" pitchFamily="34" charset="0"/>
              <a:buChar char="•"/>
            </a:pPr>
            <a:r>
              <a:rPr lang="en-GB" sz="1000" dirty="0">
                <a:solidFill>
                  <a:schemeClr val="tx1"/>
                </a:solidFill>
              </a:rPr>
              <a:t>factsheets for learners, staff and parents/carers </a:t>
            </a:r>
          </a:p>
          <a:p>
            <a:pPr marL="68037" indent="-68037">
              <a:buFont typeface="Arial" panose="020B0604020202020204" pitchFamily="34" charset="0"/>
              <a:buChar char="•"/>
            </a:pPr>
            <a:r>
              <a:rPr lang="en-GB" sz="1000" dirty="0">
                <a:solidFill>
                  <a:schemeClr val="tx1"/>
                </a:solidFill>
              </a:rPr>
              <a:t>new Tariff PDF tables </a:t>
            </a:r>
          </a:p>
        </p:txBody>
      </p:sp>
    </p:spTree>
    <p:extLst>
      <p:ext uri="{BB962C8B-B14F-4D97-AF65-F5344CB8AC3E}">
        <p14:creationId xmlns:p14="http://schemas.microsoft.com/office/powerpoint/2010/main" val="3591969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57125-F609-42B6-A4A5-5C731C46C479}" type="datetime1">
              <a:rPr lang="en-GB" smtClean="0"/>
              <a:pPr/>
              <a:t>25/04/2018</a:t>
            </a:fld>
            <a:endParaRPr lang="en-GB" dirty="0"/>
          </a:p>
        </p:txBody>
      </p:sp>
      <p:sp>
        <p:nvSpPr>
          <p:cNvPr id="11" name="Title 1"/>
          <p:cNvSpPr>
            <a:spLocks noGrp="1"/>
          </p:cNvSpPr>
          <p:nvPr>
            <p:ph type="title"/>
          </p:nvPr>
        </p:nvSpPr>
        <p:spPr>
          <a:xfrm>
            <a:off x="385714" y="257143"/>
            <a:ext cx="8229600" cy="1143000"/>
          </a:xfrm>
        </p:spPr>
        <p:txBody>
          <a:bodyPr>
            <a:normAutofit/>
          </a:bodyPr>
          <a:lstStyle/>
          <a:p>
            <a:pPr lvl="0"/>
            <a:r>
              <a:rPr lang="en-GB" sz="3143" dirty="0"/>
              <a:t>New Tariff method</a:t>
            </a:r>
            <a:br>
              <a:rPr lang="en-US" sz="2286" dirty="0"/>
            </a:br>
            <a:endParaRPr lang="en-US" sz="2286" dirty="0"/>
          </a:p>
        </p:txBody>
      </p:sp>
      <p:sp>
        <p:nvSpPr>
          <p:cNvPr id="7" name="Rectangle 6"/>
          <p:cNvSpPr/>
          <p:nvPr/>
        </p:nvSpPr>
        <p:spPr>
          <a:xfrm>
            <a:off x="383209" y="1783103"/>
            <a:ext cx="3828751" cy="3785601"/>
          </a:xfrm>
          <a:prstGeom prst="rect">
            <a:avLst/>
          </a:prstGeom>
        </p:spPr>
        <p:txBody>
          <a:bodyPr wrap="square" lIns="91385" tIns="45695" rIns="91385" bIns="45695">
            <a:spAutoFit/>
          </a:bodyPr>
          <a:lstStyle/>
          <a:p>
            <a:r>
              <a:rPr lang="en-US" sz="2000" b="1" dirty="0">
                <a:solidFill>
                  <a:srgbClr val="000000"/>
                </a:solidFill>
                <a:latin typeface="Calibri"/>
              </a:rPr>
              <a:t>Size bands – </a:t>
            </a:r>
            <a:r>
              <a:rPr lang="en-GB" sz="2000" dirty="0">
                <a:solidFill>
                  <a:srgbClr val="000000"/>
                </a:solidFill>
                <a:latin typeface="Calibri"/>
              </a:rPr>
              <a:t>qualifications will be allocated a size band of 1 to 4, based on their guided learning hours (notional learning hours.)</a:t>
            </a:r>
          </a:p>
          <a:p>
            <a:endParaRPr lang="en-US" sz="2000" dirty="0">
              <a:solidFill>
                <a:srgbClr val="000000"/>
              </a:solidFill>
              <a:latin typeface="Calibri"/>
            </a:endParaRPr>
          </a:p>
          <a:p>
            <a:r>
              <a:rPr lang="en-US" sz="2000" b="1" dirty="0">
                <a:solidFill>
                  <a:srgbClr val="000000"/>
                </a:solidFill>
                <a:latin typeface="Calibri"/>
              </a:rPr>
              <a:t>Grade bands –</a:t>
            </a:r>
            <a:r>
              <a:rPr lang="en-US" sz="2000" dirty="0">
                <a:solidFill>
                  <a:srgbClr val="000000"/>
                </a:solidFill>
                <a:latin typeface="Calibri"/>
              </a:rPr>
              <a:t> </a:t>
            </a:r>
            <a:r>
              <a:rPr lang="en-GB" sz="2000" dirty="0">
                <a:solidFill>
                  <a:srgbClr val="000000"/>
                </a:solidFill>
                <a:latin typeface="Calibri"/>
              </a:rPr>
              <a:t>qualifications will also be allocated a grade band. The new Tariff has 12 grade bands across a value range of 3-14. These grade bands spread across the breadth of Level 3/SCQF Level 6.</a:t>
            </a:r>
          </a:p>
          <a:p>
            <a:endParaRPr lang="en-US" sz="2000" dirty="0">
              <a:solidFill>
                <a:srgbClr val="FF0000"/>
              </a:solidFill>
              <a:latin typeface="Calibri"/>
            </a:endParaRPr>
          </a:p>
        </p:txBody>
      </p:sp>
      <p:sp>
        <p:nvSpPr>
          <p:cNvPr id="6" name="Rectangle 5"/>
          <p:cNvSpPr/>
          <p:nvPr/>
        </p:nvSpPr>
        <p:spPr>
          <a:xfrm>
            <a:off x="360354" y="1194243"/>
            <a:ext cx="5244064" cy="487954"/>
          </a:xfrm>
          <a:prstGeom prst="rect">
            <a:avLst/>
          </a:prstGeom>
        </p:spPr>
        <p:txBody>
          <a:bodyPr wrap="none">
            <a:spAutoFit/>
          </a:bodyPr>
          <a:lstStyle/>
          <a:p>
            <a:pPr algn="ctr"/>
            <a:r>
              <a:rPr lang="en-US" sz="2571" b="1" dirty="0"/>
              <a:t>Tariff points = size band x grade band</a:t>
            </a:r>
          </a:p>
        </p:txBody>
      </p:sp>
    </p:spTree>
    <p:extLst>
      <p:ext uri="{BB962C8B-B14F-4D97-AF65-F5344CB8AC3E}">
        <p14:creationId xmlns:p14="http://schemas.microsoft.com/office/powerpoint/2010/main" val="24833200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5714" y="257143"/>
            <a:ext cx="8229600" cy="1143000"/>
          </a:xfrm>
        </p:spPr>
        <p:txBody>
          <a:bodyPr anchor="t" anchorCtr="0">
            <a:normAutofit/>
          </a:bodyPr>
          <a:lstStyle/>
          <a:p>
            <a:r>
              <a:rPr lang="en-US" sz="3143" dirty="0"/>
              <a:t>Size bands</a:t>
            </a:r>
            <a:endParaRPr lang="en-GB" sz="3143" dirty="0"/>
          </a:p>
        </p:txBody>
      </p:sp>
      <p:sp>
        <p:nvSpPr>
          <p:cNvPr id="3" name="Content Placeholder 2"/>
          <p:cNvSpPr>
            <a:spLocks noGrp="1"/>
          </p:cNvSpPr>
          <p:nvPr>
            <p:ph idx="1"/>
          </p:nvPr>
        </p:nvSpPr>
        <p:spPr>
          <a:xfrm>
            <a:off x="385714" y="678736"/>
            <a:ext cx="8229600" cy="1000399"/>
          </a:xfrm>
        </p:spPr>
        <p:txBody>
          <a:bodyPr>
            <a:normAutofit/>
          </a:bodyPr>
          <a:lstStyle/>
          <a:p>
            <a:pPr marL="0" indent="0">
              <a:spcBef>
                <a:spcPts val="0"/>
              </a:spcBef>
              <a:spcAft>
                <a:spcPts val="1800"/>
              </a:spcAft>
              <a:buNone/>
            </a:pPr>
            <a:r>
              <a:rPr lang="en-US" sz="2000" dirty="0"/>
              <a:t>Four</a:t>
            </a:r>
            <a:r>
              <a:rPr lang="en-US" sz="2000" b="1" dirty="0"/>
              <a:t> </a:t>
            </a:r>
            <a:r>
              <a:rPr lang="en-US" sz="2000" dirty="0"/>
              <a:t>size bands ensure existing size relationships between qualifications are maintained whilst not over-emphasising the importance of size.</a:t>
            </a:r>
            <a:endParaRPr lang="en-GB" sz="2000" dirty="0"/>
          </a:p>
        </p:txBody>
      </p:sp>
      <p:graphicFrame>
        <p:nvGraphicFramePr>
          <p:cNvPr id="8" name="Table 7"/>
          <p:cNvGraphicFramePr>
            <a:graphicFrameLocks noGrp="1"/>
          </p:cNvGraphicFramePr>
          <p:nvPr>
            <p:extLst/>
          </p:nvPr>
        </p:nvGraphicFramePr>
        <p:xfrm>
          <a:off x="508692" y="1474497"/>
          <a:ext cx="7887001" cy="4619486"/>
        </p:xfrm>
        <a:graphic>
          <a:graphicData uri="http://schemas.openxmlformats.org/drawingml/2006/table">
            <a:tbl>
              <a:tblPr/>
              <a:tblGrid>
                <a:gridCol w="1210100">
                  <a:extLst>
                    <a:ext uri="{9D8B030D-6E8A-4147-A177-3AD203B41FA5}">
                      <a16:colId xmlns:a16="http://schemas.microsoft.com/office/drawing/2014/main" val="20000"/>
                    </a:ext>
                  </a:extLst>
                </a:gridCol>
                <a:gridCol w="1476359">
                  <a:extLst>
                    <a:ext uri="{9D8B030D-6E8A-4147-A177-3AD203B41FA5}">
                      <a16:colId xmlns:a16="http://schemas.microsoft.com/office/drawing/2014/main" val="20001"/>
                    </a:ext>
                  </a:extLst>
                </a:gridCol>
                <a:gridCol w="3857368">
                  <a:extLst>
                    <a:ext uri="{9D8B030D-6E8A-4147-A177-3AD203B41FA5}">
                      <a16:colId xmlns:a16="http://schemas.microsoft.com/office/drawing/2014/main" val="20002"/>
                    </a:ext>
                  </a:extLst>
                </a:gridCol>
                <a:gridCol w="1343174">
                  <a:extLst>
                    <a:ext uri="{9D8B030D-6E8A-4147-A177-3AD203B41FA5}">
                      <a16:colId xmlns:a16="http://schemas.microsoft.com/office/drawing/2014/main" val="20003"/>
                    </a:ext>
                  </a:extLst>
                </a:gridCol>
              </a:tblGrid>
              <a:tr h="441373">
                <a:tc>
                  <a:txBody>
                    <a:bodyPr/>
                    <a:lstStyle/>
                    <a:p>
                      <a:pPr>
                        <a:spcBef>
                          <a:spcPts val="600"/>
                        </a:spcBef>
                        <a:spcAft>
                          <a:spcPts val="0"/>
                        </a:spcAft>
                      </a:pPr>
                      <a:r>
                        <a:rPr lang="en-US" sz="1700" b="1" dirty="0">
                          <a:solidFill>
                            <a:schemeClr val="bg1"/>
                          </a:solidFill>
                          <a:latin typeface="Calibri"/>
                          <a:ea typeface="Cambria"/>
                          <a:cs typeface="Times New Roman"/>
                        </a:rPr>
                        <a:t>Size band</a:t>
                      </a:r>
                      <a:endParaRPr lang="en-GB" sz="1700" b="1" dirty="0">
                        <a:solidFill>
                          <a:schemeClr val="bg1"/>
                        </a:solidFill>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tc>
                  <a:txBody>
                    <a:bodyPr/>
                    <a:lstStyle/>
                    <a:p>
                      <a:pPr>
                        <a:spcBef>
                          <a:spcPts val="600"/>
                        </a:spcBef>
                        <a:spcAft>
                          <a:spcPts val="0"/>
                        </a:spcAft>
                      </a:pPr>
                      <a:r>
                        <a:rPr lang="en-US" sz="1700" b="1" dirty="0">
                          <a:solidFill>
                            <a:schemeClr val="bg1"/>
                          </a:solidFill>
                          <a:latin typeface="Calibri"/>
                          <a:ea typeface="Cambria"/>
                          <a:cs typeface="Times New Roman"/>
                        </a:rPr>
                        <a:t>GLH/NLH</a:t>
                      </a:r>
                      <a:endParaRPr lang="en-GB" sz="1700" b="1" dirty="0">
                        <a:solidFill>
                          <a:schemeClr val="bg1"/>
                        </a:solidFill>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tc>
                  <a:txBody>
                    <a:bodyPr/>
                    <a:lstStyle/>
                    <a:p>
                      <a:pPr>
                        <a:spcBef>
                          <a:spcPts val="600"/>
                        </a:spcBef>
                        <a:spcAft>
                          <a:spcPts val="0"/>
                        </a:spcAft>
                      </a:pPr>
                      <a:r>
                        <a:rPr lang="en-US" sz="1700" b="1" dirty="0">
                          <a:solidFill>
                            <a:schemeClr val="bg1"/>
                          </a:solidFill>
                          <a:latin typeface="Calibri"/>
                          <a:ea typeface="Cambria"/>
                          <a:cs typeface="Times New Roman"/>
                        </a:rPr>
                        <a:t>Qualifications included </a:t>
                      </a:r>
                      <a:endParaRPr lang="en-GB" sz="1700" b="1" dirty="0">
                        <a:solidFill>
                          <a:schemeClr val="bg1"/>
                        </a:solidFill>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tc>
                  <a:txBody>
                    <a:bodyPr/>
                    <a:lstStyle/>
                    <a:p>
                      <a:pPr>
                        <a:spcBef>
                          <a:spcPts val="600"/>
                        </a:spcBef>
                        <a:spcAft>
                          <a:spcPts val="0"/>
                        </a:spcAft>
                      </a:pPr>
                      <a:r>
                        <a:rPr lang="en-US" sz="1700" b="1" dirty="0">
                          <a:solidFill>
                            <a:schemeClr val="bg1"/>
                          </a:solidFill>
                          <a:latin typeface="Calibri"/>
                          <a:ea typeface="Cambria"/>
                          <a:cs typeface="Times New Roman"/>
                        </a:rPr>
                        <a:t>GLH/NLH</a:t>
                      </a:r>
                      <a:endParaRPr lang="en-GB" sz="1700" b="1" dirty="0">
                        <a:solidFill>
                          <a:schemeClr val="bg1"/>
                        </a:solidFill>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954174">
                <a:tc>
                  <a:txBody>
                    <a:bodyPr/>
                    <a:lstStyle/>
                    <a:p>
                      <a:pPr>
                        <a:spcBef>
                          <a:spcPts val="600"/>
                        </a:spcBef>
                        <a:spcAft>
                          <a:spcPts val="0"/>
                        </a:spcAft>
                      </a:pPr>
                      <a:r>
                        <a:rPr lang="en-US" sz="1700" b="0" dirty="0">
                          <a:solidFill>
                            <a:schemeClr val="bg1"/>
                          </a:solidFill>
                          <a:latin typeface="Calibri"/>
                          <a:ea typeface="Cambria"/>
                          <a:cs typeface="Times New Roman"/>
                        </a:rPr>
                        <a:t>1</a:t>
                      </a:r>
                      <a:endParaRPr lang="en-GB" sz="1700" b="0" dirty="0">
                        <a:solidFill>
                          <a:schemeClr val="bg1"/>
                        </a:solidFill>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50000"/>
                      </a:schemeClr>
                    </a:solidFill>
                  </a:tcPr>
                </a:tc>
                <a:tc>
                  <a:txBody>
                    <a:bodyPr/>
                    <a:lstStyle/>
                    <a:p>
                      <a:pPr>
                        <a:spcBef>
                          <a:spcPts val="600"/>
                        </a:spcBef>
                        <a:spcAft>
                          <a:spcPts val="0"/>
                        </a:spcAft>
                      </a:pPr>
                      <a:r>
                        <a:rPr lang="en-US" sz="1700" dirty="0">
                          <a:latin typeface="Calibri"/>
                          <a:ea typeface="Cambria"/>
                          <a:cs typeface="Times New Roman"/>
                        </a:rPr>
                        <a:t>&lt; 120</a:t>
                      </a:r>
                      <a:endParaRPr lang="en-GB" sz="1700" dirty="0">
                        <a:latin typeface="Calibri"/>
                        <a:ea typeface="Cambria"/>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spcBef>
                          <a:spcPts val="600"/>
                        </a:spcBef>
                        <a:spcAft>
                          <a:spcPts val="0"/>
                        </a:spcAft>
                      </a:pPr>
                      <a:r>
                        <a:rPr lang="en-US" sz="1700" dirty="0">
                          <a:latin typeface="Calibri"/>
                          <a:ea typeface="Cambria"/>
                          <a:cs typeface="Times New Roman"/>
                        </a:rPr>
                        <a:t>Free Standing Mathematics Qualifications</a:t>
                      </a:r>
                    </a:p>
                    <a:p>
                      <a:pPr>
                        <a:spcBef>
                          <a:spcPts val="600"/>
                        </a:spcBef>
                        <a:spcAft>
                          <a:spcPts val="0"/>
                        </a:spcAft>
                      </a:pPr>
                      <a:r>
                        <a:rPr lang="en-US" sz="1700" dirty="0">
                          <a:latin typeface="Calibri"/>
                          <a:ea typeface="Cambria"/>
                          <a:cs typeface="Times New Roman"/>
                        </a:rPr>
                        <a:t>IB Theory of Knowledge</a:t>
                      </a:r>
                    </a:p>
                    <a:p>
                      <a:pPr>
                        <a:spcBef>
                          <a:spcPts val="600"/>
                        </a:spcBef>
                        <a:spcAft>
                          <a:spcPts val="0"/>
                        </a:spcAft>
                      </a:pPr>
                      <a:r>
                        <a:rPr lang="en-US" sz="1700" dirty="0">
                          <a:latin typeface="Calibri"/>
                          <a:ea typeface="Cambria"/>
                          <a:cs typeface="Times New Roman"/>
                        </a:rPr>
                        <a:t>IB Extended</a:t>
                      </a:r>
                      <a:r>
                        <a:rPr lang="en-US" sz="1700" baseline="0" dirty="0">
                          <a:latin typeface="Calibri"/>
                          <a:ea typeface="Cambria"/>
                          <a:cs typeface="Times New Roman"/>
                        </a:rPr>
                        <a:t> Essay</a:t>
                      </a:r>
                      <a:endParaRPr lang="en-GB" sz="1700" dirty="0">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spcBef>
                          <a:spcPts val="600"/>
                        </a:spcBef>
                        <a:spcAft>
                          <a:spcPts val="0"/>
                        </a:spcAft>
                      </a:pPr>
                      <a:r>
                        <a:rPr lang="en-US" sz="1700" dirty="0">
                          <a:latin typeface="Calibri"/>
                          <a:ea typeface="Cambria"/>
                          <a:cs typeface="Times New Roman"/>
                        </a:rPr>
                        <a:t>60</a:t>
                      </a:r>
                    </a:p>
                    <a:p>
                      <a:pPr>
                        <a:spcBef>
                          <a:spcPts val="600"/>
                        </a:spcBef>
                        <a:spcAft>
                          <a:spcPts val="0"/>
                        </a:spcAft>
                      </a:pPr>
                      <a:r>
                        <a:rPr lang="en-US" sz="1700" dirty="0">
                          <a:latin typeface="Calibri"/>
                          <a:ea typeface="Cambria"/>
                          <a:cs typeface="Times New Roman"/>
                        </a:rPr>
                        <a:t>100</a:t>
                      </a:r>
                    </a:p>
                    <a:p>
                      <a:pPr>
                        <a:spcBef>
                          <a:spcPts val="600"/>
                        </a:spcBef>
                        <a:spcAft>
                          <a:spcPts val="0"/>
                        </a:spcAft>
                      </a:pPr>
                      <a:r>
                        <a:rPr lang="en-US" sz="1700" dirty="0">
                          <a:latin typeface="Calibri"/>
                          <a:ea typeface="Cambria"/>
                          <a:cs typeface="Times New Roman"/>
                        </a:rPr>
                        <a:t>50</a:t>
                      </a:r>
                      <a:endParaRPr lang="en-GB" sz="1700" dirty="0">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208314">
                <a:tc>
                  <a:txBody>
                    <a:bodyPr/>
                    <a:lstStyle/>
                    <a:p>
                      <a:pPr>
                        <a:spcBef>
                          <a:spcPts val="600"/>
                        </a:spcBef>
                        <a:spcAft>
                          <a:spcPts val="0"/>
                        </a:spcAft>
                      </a:pPr>
                      <a:r>
                        <a:rPr lang="en-US" sz="1700" b="0" dirty="0">
                          <a:solidFill>
                            <a:schemeClr val="bg1"/>
                          </a:solidFill>
                          <a:latin typeface="Calibri"/>
                          <a:ea typeface="Cambria"/>
                          <a:cs typeface="Times New Roman"/>
                        </a:rPr>
                        <a:t>2</a:t>
                      </a:r>
                      <a:endParaRPr lang="en-GB" sz="1700" b="0" dirty="0">
                        <a:solidFill>
                          <a:schemeClr val="bg1"/>
                        </a:solidFill>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50000"/>
                      </a:schemeClr>
                    </a:solidFill>
                  </a:tcPr>
                </a:tc>
                <a:tc>
                  <a:txBody>
                    <a:bodyPr/>
                    <a:lstStyle/>
                    <a:p>
                      <a:pPr>
                        <a:spcBef>
                          <a:spcPts val="600"/>
                        </a:spcBef>
                        <a:spcAft>
                          <a:spcPts val="0"/>
                        </a:spcAft>
                      </a:pPr>
                      <a:r>
                        <a:rPr lang="en-US" sz="1700" dirty="0">
                          <a:latin typeface="Calibri"/>
                          <a:ea typeface="Cambria"/>
                          <a:cs typeface="Times New Roman"/>
                        </a:rPr>
                        <a:t>120-219</a:t>
                      </a:r>
                      <a:endParaRPr lang="en-GB" sz="1700" dirty="0">
                        <a:latin typeface="Calibri"/>
                        <a:ea typeface="Cambria"/>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75000"/>
                      </a:schemeClr>
                    </a:solidFill>
                  </a:tcPr>
                </a:tc>
                <a:tc>
                  <a:txBody>
                    <a:bodyPr/>
                    <a:lstStyle/>
                    <a:p>
                      <a:pPr>
                        <a:spcBef>
                          <a:spcPts val="600"/>
                        </a:spcBef>
                        <a:spcAft>
                          <a:spcPts val="0"/>
                        </a:spcAft>
                      </a:pPr>
                      <a:r>
                        <a:rPr lang="en-US" sz="1700" dirty="0">
                          <a:latin typeface="Calibri"/>
                          <a:ea typeface="Cambria"/>
                          <a:cs typeface="Times New Roman"/>
                        </a:rPr>
                        <a:t>Extended Project Qualification  </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AS </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BTEC (QCF) L3 Certificate </a:t>
                      </a:r>
                    </a:p>
                    <a:p>
                      <a:pPr marL="0" marR="0" indent="0" algn="l" defTabSz="914400" rtl="0" eaLnBrk="1" fontAlgn="auto" latinLnBrk="0" hangingPunct="1">
                        <a:lnSpc>
                          <a:spcPct val="100000"/>
                        </a:lnSpc>
                        <a:spcBef>
                          <a:spcPts val="600"/>
                        </a:spcBef>
                        <a:spcAft>
                          <a:spcPts val="0"/>
                        </a:spcAft>
                        <a:buClrTx/>
                        <a:buSzTx/>
                        <a:buFontTx/>
                        <a:buNone/>
                        <a:tabLst/>
                        <a:defRPr/>
                      </a:pPr>
                      <a:r>
                        <a:rPr lang="en-US" sz="1700" dirty="0">
                          <a:latin typeface="+mn-lt"/>
                          <a:ea typeface="Cambria"/>
                          <a:cs typeface="Times New Roman"/>
                        </a:rPr>
                        <a:t>IB Standard Certificate </a:t>
                      </a:r>
                      <a:endParaRPr lang="en-GB" sz="1700" dirty="0">
                        <a:latin typeface="+mn-lt"/>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75000"/>
                      </a:schemeClr>
                    </a:solidFill>
                  </a:tcPr>
                </a:tc>
                <a:tc>
                  <a:txBody>
                    <a:bodyPr/>
                    <a:lstStyle/>
                    <a:p>
                      <a:pPr>
                        <a:spcBef>
                          <a:spcPts val="600"/>
                        </a:spcBef>
                        <a:spcAft>
                          <a:spcPts val="0"/>
                        </a:spcAft>
                      </a:pPr>
                      <a:r>
                        <a:rPr lang="en-US" sz="1700" dirty="0">
                          <a:latin typeface="Calibri"/>
                          <a:ea typeface="Cambria"/>
                          <a:cs typeface="Times New Roman"/>
                        </a:rPr>
                        <a:t>120</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180</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180</a:t>
                      </a:r>
                    </a:p>
                    <a:p>
                      <a:pPr>
                        <a:spcBef>
                          <a:spcPts val="600"/>
                        </a:spcBef>
                        <a:spcAft>
                          <a:spcPts val="0"/>
                        </a:spcAft>
                      </a:pPr>
                      <a:r>
                        <a:rPr lang="en-US" sz="1700" dirty="0">
                          <a:latin typeface="Calibri"/>
                          <a:ea typeface="Cambria"/>
                          <a:cs typeface="Times New Roman"/>
                        </a:rPr>
                        <a:t>200</a:t>
                      </a:r>
                      <a:endParaRPr lang="en-GB" sz="1700" dirty="0">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358819">
                <a:tc>
                  <a:txBody>
                    <a:bodyPr/>
                    <a:lstStyle/>
                    <a:p>
                      <a:pPr>
                        <a:spcBef>
                          <a:spcPts val="600"/>
                        </a:spcBef>
                        <a:spcAft>
                          <a:spcPts val="0"/>
                        </a:spcAft>
                      </a:pPr>
                      <a:r>
                        <a:rPr lang="en-US" sz="1700" b="0" dirty="0">
                          <a:solidFill>
                            <a:schemeClr val="bg1"/>
                          </a:solidFill>
                          <a:latin typeface="Calibri"/>
                          <a:ea typeface="Cambria"/>
                          <a:cs typeface="Times New Roman"/>
                        </a:rPr>
                        <a:t>3</a:t>
                      </a:r>
                      <a:endParaRPr lang="en-GB" sz="1700" b="0" dirty="0">
                        <a:solidFill>
                          <a:schemeClr val="bg1"/>
                        </a:solidFill>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50000"/>
                      </a:schemeClr>
                    </a:solidFill>
                  </a:tcPr>
                </a:tc>
                <a:tc>
                  <a:txBody>
                    <a:bodyPr/>
                    <a:lstStyle/>
                    <a:p>
                      <a:pPr>
                        <a:spcBef>
                          <a:spcPts val="600"/>
                        </a:spcBef>
                        <a:spcAft>
                          <a:spcPts val="0"/>
                        </a:spcAft>
                      </a:pPr>
                      <a:r>
                        <a:rPr lang="en-US" sz="1700" dirty="0">
                          <a:latin typeface="Calibri"/>
                          <a:ea typeface="Cambria"/>
                          <a:cs typeface="Times New Roman"/>
                        </a:rPr>
                        <a:t>220-319</a:t>
                      </a:r>
                      <a:endParaRPr lang="en-GB" sz="1700" dirty="0">
                        <a:latin typeface="Calibri"/>
                        <a:ea typeface="Cambria"/>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spcBef>
                          <a:spcPts val="600"/>
                        </a:spcBef>
                        <a:spcAft>
                          <a:spcPts val="0"/>
                        </a:spcAft>
                      </a:pPr>
                      <a:r>
                        <a:rPr lang="en-US" sz="1700" dirty="0">
                          <a:latin typeface="Calibri"/>
                          <a:ea typeface="Cambria"/>
                          <a:cs typeface="Times New Roman"/>
                        </a:rPr>
                        <a:t>Scottish Higher</a:t>
                      </a:r>
                      <a:endParaRPr lang="en-GB" sz="1700" dirty="0">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spcBef>
                          <a:spcPts val="600"/>
                        </a:spcBef>
                        <a:spcAft>
                          <a:spcPts val="0"/>
                        </a:spcAft>
                      </a:pPr>
                      <a:r>
                        <a:rPr lang="en-US" sz="1700" dirty="0">
                          <a:latin typeface="Calibri"/>
                          <a:ea typeface="Cambria"/>
                          <a:cs typeface="Times New Roman"/>
                        </a:rPr>
                        <a:t>240</a:t>
                      </a:r>
                      <a:endParaRPr lang="en-GB" sz="1700" dirty="0">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524000">
                <a:tc>
                  <a:txBody>
                    <a:bodyPr/>
                    <a:lstStyle/>
                    <a:p>
                      <a:pPr>
                        <a:spcBef>
                          <a:spcPts val="600"/>
                        </a:spcBef>
                        <a:spcAft>
                          <a:spcPts val="0"/>
                        </a:spcAft>
                      </a:pPr>
                      <a:r>
                        <a:rPr lang="en-US" sz="1700" b="0" dirty="0">
                          <a:solidFill>
                            <a:schemeClr val="bg1"/>
                          </a:solidFill>
                          <a:latin typeface="Calibri"/>
                          <a:ea typeface="Cambria"/>
                          <a:cs typeface="Times New Roman"/>
                        </a:rPr>
                        <a:t>4</a:t>
                      </a:r>
                      <a:endParaRPr lang="en-GB" sz="1700" b="0" dirty="0">
                        <a:solidFill>
                          <a:schemeClr val="bg1"/>
                        </a:solidFill>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50000"/>
                      </a:schemeClr>
                    </a:solidFill>
                  </a:tcPr>
                </a:tc>
                <a:tc>
                  <a:txBody>
                    <a:bodyPr/>
                    <a:lstStyle/>
                    <a:p>
                      <a:pPr>
                        <a:spcBef>
                          <a:spcPts val="600"/>
                        </a:spcBef>
                        <a:spcAft>
                          <a:spcPts val="0"/>
                        </a:spcAft>
                      </a:pPr>
                      <a:r>
                        <a:rPr lang="en-US" sz="1700" dirty="0">
                          <a:latin typeface="Calibri"/>
                          <a:ea typeface="Cambria"/>
                          <a:cs typeface="Times New Roman"/>
                        </a:rPr>
                        <a:t>320+</a:t>
                      </a:r>
                      <a:endParaRPr lang="en-GB" sz="1700" dirty="0">
                        <a:latin typeface="Calibri"/>
                        <a:ea typeface="Cambria"/>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75000"/>
                      </a:schemeClr>
                    </a:solidFill>
                  </a:tcPr>
                </a:tc>
                <a:tc>
                  <a:txBody>
                    <a:bodyPr/>
                    <a:lstStyle/>
                    <a:p>
                      <a:pPr>
                        <a:spcBef>
                          <a:spcPts val="600"/>
                        </a:spcBef>
                        <a:spcAft>
                          <a:spcPts val="0"/>
                        </a:spcAft>
                      </a:pPr>
                      <a:r>
                        <a:rPr lang="en-US" sz="1700" dirty="0">
                          <a:latin typeface="Calibri"/>
                          <a:ea typeface="Cambria"/>
                          <a:cs typeface="Times New Roman"/>
                        </a:rPr>
                        <a:t>Scottish Advanced Higher </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A level </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IB Higher Certificate </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BTEC (QCF)</a:t>
                      </a:r>
                      <a:r>
                        <a:rPr lang="en-US" sz="1700" baseline="0" dirty="0">
                          <a:latin typeface="Calibri"/>
                          <a:ea typeface="Cambria"/>
                          <a:cs typeface="Times New Roman"/>
                        </a:rPr>
                        <a:t> </a:t>
                      </a:r>
                      <a:r>
                        <a:rPr lang="en-US" sz="1700" dirty="0">
                          <a:latin typeface="Calibri"/>
                          <a:ea typeface="Cambria"/>
                          <a:cs typeface="Times New Roman"/>
                        </a:rPr>
                        <a:t>L3 Subsidiary Diploma </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Pre-U Principal Subject</a:t>
                      </a:r>
                      <a:endParaRPr lang="en-GB" sz="1700" dirty="0">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75000"/>
                      </a:schemeClr>
                    </a:solidFill>
                  </a:tcPr>
                </a:tc>
                <a:tc>
                  <a:txBody>
                    <a:bodyPr/>
                    <a:lstStyle/>
                    <a:p>
                      <a:pPr>
                        <a:spcBef>
                          <a:spcPts val="600"/>
                        </a:spcBef>
                        <a:spcAft>
                          <a:spcPts val="0"/>
                        </a:spcAft>
                      </a:pPr>
                      <a:r>
                        <a:rPr lang="en-US" sz="1700" dirty="0">
                          <a:latin typeface="Calibri"/>
                          <a:ea typeface="Cambria"/>
                          <a:cs typeface="Times New Roman"/>
                        </a:rPr>
                        <a:t>320</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360</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360</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360</a:t>
                      </a:r>
                      <a:endParaRPr lang="en-GB" sz="1700" dirty="0">
                        <a:latin typeface="Calibri"/>
                        <a:ea typeface="Cambria"/>
                        <a:cs typeface="Times New Roman"/>
                      </a:endParaRPr>
                    </a:p>
                    <a:p>
                      <a:pPr>
                        <a:spcBef>
                          <a:spcPts val="600"/>
                        </a:spcBef>
                        <a:spcAft>
                          <a:spcPts val="0"/>
                        </a:spcAft>
                      </a:pPr>
                      <a:r>
                        <a:rPr lang="en-US" sz="1700" dirty="0">
                          <a:latin typeface="Calibri"/>
                          <a:ea typeface="Cambria"/>
                          <a:cs typeface="Times New Roman"/>
                        </a:rPr>
                        <a:t>380</a:t>
                      </a:r>
                      <a:endParaRPr lang="en-GB" sz="1700" dirty="0">
                        <a:latin typeface="Calibri"/>
                        <a:ea typeface="Cambria"/>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63922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85714" y="257143"/>
            <a:ext cx="8229600" cy="612326"/>
          </a:xfrm>
        </p:spPr>
        <p:txBody>
          <a:bodyPr anchor="t" anchorCtr="0">
            <a:normAutofit/>
          </a:bodyPr>
          <a:lstStyle/>
          <a:p>
            <a:r>
              <a:rPr lang="en-US" sz="3143" dirty="0"/>
              <a:t>Grade bands</a:t>
            </a:r>
            <a:endParaRPr lang="en-GB" sz="3143" dirty="0"/>
          </a:p>
        </p:txBody>
      </p:sp>
      <p:sp>
        <p:nvSpPr>
          <p:cNvPr id="12" name="TextBox 11"/>
          <p:cNvSpPr txBox="1"/>
          <p:nvPr/>
        </p:nvSpPr>
        <p:spPr>
          <a:xfrm>
            <a:off x="372545" y="754418"/>
            <a:ext cx="8143932" cy="1213497"/>
          </a:xfrm>
          <a:prstGeom prst="rect">
            <a:avLst/>
          </a:prstGeom>
          <a:noFill/>
        </p:spPr>
        <p:txBody>
          <a:bodyPr wrap="square" lIns="91396" tIns="45700" rIns="91396" bIns="45700" rtlCol="0">
            <a:spAutoFit/>
          </a:bodyPr>
          <a:lstStyle/>
          <a:p>
            <a:r>
              <a:rPr lang="en-US" sz="2000" dirty="0">
                <a:solidFill>
                  <a:srgbClr val="000000"/>
                </a:solidFill>
                <a:latin typeface="Calibri"/>
              </a:rPr>
              <a:t>A finite grade scale has been established for Level 3/SCQF Level 6 qualifications, providing 12 grade bands that all qualifications can be mapped to. </a:t>
            </a:r>
            <a:endParaRPr lang="en-GB" sz="2000" dirty="0">
              <a:solidFill>
                <a:srgbClr val="000000"/>
              </a:solidFill>
              <a:latin typeface="Calibri"/>
            </a:endParaRPr>
          </a:p>
          <a:p>
            <a:endParaRPr lang="en-GB" sz="1286" dirty="0">
              <a:solidFill>
                <a:srgbClr val="000000"/>
              </a:solidFill>
              <a:latin typeface="Calibri"/>
            </a:endParaRPr>
          </a:p>
        </p:txBody>
      </p:sp>
      <p:graphicFrame>
        <p:nvGraphicFramePr>
          <p:cNvPr id="16" name="Table 15"/>
          <p:cNvGraphicFramePr>
            <a:graphicFrameLocks noGrp="1"/>
          </p:cNvGraphicFramePr>
          <p:nvPr>
            <p:extLst/>
          </p:nvPr>
        </p:nvGraphicFramePr>
        <p:xfrm>
          <a:off x="428548" y="1885971"/>
          <a:ext cx="8143933" cy="3858927"/>
        </p:xfrm>
        <a:graphic>
          <a:graphicData uri="http://schemas.openxmlformats.org/drawingml/2006/table">
            <a:tbl>
              <a:tblPr/>
              <a:tblGrid>
                <a:gridCol w="1736062">
                  <a:extLst>
                    <a:ext uri="{9D8B030D-6E8A-4147-A177-3AD203B41FA5}">
                      <a16:colId xmlns:a16="http://schemas.microsoft.com/office/drawing/2014/main" val="20000"/>
                    </a:ext>
                  </a:extLst>
                </a:gridCol>
                <a:gridCol w="1603404">
                  <a:extLst>
                    <a:ext uri="{9D8B030D-6E8A-4147-A177-3AD203B41FA5}">
                      <a16:colId xmlns:a16="http://schemas.microsoft.com/office/drawing/2014/main" val="20001"/>
                    </a:ext>
                  </a:extLst>
                </a:gridCol>
                <a:gridCol w="1601489">
                  <a:extLst>
                    <a:ext uri="{9D8B030D-6E8A-4147-A177-3AD203B41FA5}">
                      <a16:colId xmlns:a16="http://schemas.microsoft.com/office/drawing/2014/main" val="20002"/>
                    </a:ext>
                  </a:extLst>
                </a:gridCol>
                <a:gridCol w="1601489">
                  <a:extLst>
                    <a:ext uri="{9D8B030D-6E8A-4147-A177-3AD203B41FA5}">
                      <a16:colId xmlns:a16="http://schemas.microsoft.com/office/drawing/2014/main" val="20003"/>
                    </a:ext>
                  </a:extLst>
                </a:gridCol>
                <a:gridCol w="1601489">
                  <a:extLst>
                    <a:ext uri="{9D8B030D-6E8A-4147-A177-3AD203B41FA5}">
                      <a16:colId xmlns:a16="http://schemas.microsoft.com/office/drawing/2014/main" val="20004"/>
                    </a:ext>
                  </a:extLst>
                </a:gridCol>
              </a:tblGrid>
              <a:tr h="932847">
                <a:tc>
                  <a:txBody>
                    <a:bodyPr/>
                    <a:lstStyle/>
                    <a:p>
                      <a:pPr algn="ctr">
                        <a:spcBef>
                          <a:spcPts val="600"/>
                        </a:spcBef>
                        <a:spcAft>
                          <a:spcPts val="0"/>
                        </a:spcAft>
                      </a:pPr>
                      <a:r>
                        <a:rPr lang="en-US" sz="1400" b="1" dirty="0">
                          <a:solidFill>
                            <a:schemeClr val="bg1"/>
                          </a:solidFill>
                          <a:latin typeface="Calibri"/>
                          <a:ea typeface="Cambria"/>
                          <a:cs typeface="Times New Roman"/>
                        </a:rPr>
                        <a:t>Grade points</a:t>
                      </a:r>
                      <a:endParaRPr lang="en-GB" sz="1400"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400" b="1" dirty="0">
                          <a:solidFill>
                            <a:schemeClr val="bg1"/>
                          </a:solidFill>
                          <a:latin typeface="Calibri"/>
                          <a:ea typeface="Cambria"/>
                          <a:cs typeface="Times New Roman"/>
                        </a:rPr>
                        <a:t>A level</a:t>
                      </a:r>
                      <a:endParaRPr lang="en-GB" sz="1400"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400" b="1" dirty="0">
                          <a:solidFill>
                            <a:schemeClr val="bg1"/>
                          </a:solidFill>
                          <a:latin typeface="Calibri"/>
                          <a:ea typeface="Cambria"/>
                          <a:cs typeface="Times New Roman"/>
                        </a:rPr>
                        <a:t>AS</a:t>
                      </a:r>
                      <a:endParaRPr lang="en-GB" sz="1400" dirty="0">
                        <a:solidFill>
                          <a:schemeClr val="bg1"/>
                        </a:solidFill>
                        <a:latin typeface="Calibri"/>
                        <a:ea typeface="Cambria"/>
                        <a:cs typeface="Times New Roman"/>
                      </a:endParaRPr>
                    </a:p>
                    <a:p>
                      <a:pPr algn="ctr">
                        <a:spcBef>
                          <a:spcPts val="600"/>
                        </a:spcBef>
                        <a:spcAft>
                          <a:spcPts val="0"/>
                        </a:spcAft>
                      </a:pPr>
                      <a:r>
                        <a:rPr lang="en-US" sz="1400" b="1" dirty="0">
                          <a:solidFill>
                            <a:schemeClr val="bg1"/>
                          </a:solidFill>
                          <a:latin typeface="Calibri"/>
                          <a:ea typeface="Cambria"/>
                          <a:cs typeface="Times New Roman"/>
                        </a:rPr>
                        <a:t> (new Tariff)</a:t>
                      </a:r>
                      <a:endParaRPr lang="en-GB" sz="1400"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400" b="1" dirty="0">
                          <a:solidFill>
                            <a:schemeClr val="bg1"/>
                          </a:solidFill>
                          <a:latin typeface="Calibri"/>
                          <a:ea typeface="Cambria"/>
                          <a:cs typeface="Times New Roman"/>
                        </a:rPr>
                        <a:t>Scottish Highers</a:t>
                      </a:r>
                      <a:endParaRPr lang="en-GB" sz="1400"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400" b="1" dirty="0">
                          <a:solidFill>
                            <a:schemeClr val="bg1"/>
                          </a:solidFill>
                          <a:latin typeface="Calibri"/>
                          <a:ea typeface="Cambria"/>
                          <a:cs typeface="Times New Roman"/>
                        </a:rPr>
                        <a:t>Scottish Advanced</a:t>
                      </a:r>
                    </a:p>
                    <a:p>
                      <a:pPr algn="ctr">
                        <a:spcBef>
                          <a:spcPts val="600"/>
                        </a:spcBef>
                        <a:spcAft>
                          <a:spcPts val="0"/>
                        </a:spcAft>
                      </a:pPr>
                      <a:r>
                        <a:rPr lang="en-US" sz="1400" b="1" dirty="0">
                          <a:solidFill>
                            <a:schemeClr val="bg1"/>
                          </a:solidFill>
                          <a:latin typeface="Calibri"/>
                          <a:ea typeface="Cambria"/>
                          <a:cs typeface="Times New Roman"/>
                        </a:rPr>
                        <a:t>Highers</a:t>
                      </a:r>
                      <a:endParaRPr lang="en-GB" sz="1400"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14</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A</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1"/>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13</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0002"/>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12</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A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B</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3"/>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11</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A</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0004"/>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10</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B</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A</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C</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5"/>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9</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B</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0006"/>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8</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C</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B</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D</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7"/>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7</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C</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0008"/>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6</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D</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C</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9"/>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5</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D</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D</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0010"/>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4</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E</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11"/>
                  </a:ext>
                </a:extLst>
              </a:tr>
              <a:tr h="243229">
                <a:tc>
                  <a:txBody>
                    <a:bodyPr/>
                    <a:lstStyle/>
                    <a:p>
                      <a:pPr algn="ctr">
                        <a:spcBef>
                          <a:spcPts val="600"/>
                        </a:spcBef>
                        <a:spcAft>
                          <a:spcPts val="0"/>
                        </a:spcAft>
                      </a:pPr>
                      <a:r>
                        <a:rPr lang="en-US" sz="1600" b="1" dirty="0">
                          <a:solidFill>
                            <a:schemeClr val="bg1"/>
                          </a:solidFill>
                          <a:latin typeface="Calibri"/>
                          <a:ea typeface="Cambria"/>
                          <a:cs typeface="Times New Roman"/>
                        </a:rPr>
                        <a:t>3</a:t>
                      </a:r>
                      <a:endParaRPr lang="en-GB" sz="1600" b="1" dirty="0">
                        <a:solidFill>
                          <a:schemeClr val="bg1"/>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 </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r>
                        <a:rPr lang="en-US" sz="1600" b="1" dirty="0">
                          <a:solidFill>
                            <a:srgbClr val="000000"/>
                          </a:solidFill>
                          <a:latin typeface="Calibri"/>
                          <a:ea typeface="Cambria"/>
                          <a:cs typeface="Times New Roman"/>
                        </a:rPr>
                        <a:t>E</a:t>
                      </a:r>
                      <a:endParaRPr lang="en-GB"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tc>
                  <a:txBody>
                    <a:bodyPr/>
                    <a:lstStyle/>
                    <a:p>
                      <a:pPr algn="ctr">
                        <a:spcBef>
                          <a:spcPts val="600"/>
                        </a:spcBef>
                        <a:spcAft>
                          <a:spcPts val="0"/>
                        </a:spcAft>
                      </a:pPr>
                      <a:endParaRPr lang="en-US" sz="1600" b="1" dirty="0">
                        <a:solidFill>
                          <a:srgbClr val="000000"/>
                        </a:solidFill>
                        <a:latin typeface="Calibri"/>
                        <a:ea typeface="Cambri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5692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5714" y="257143"/>
            <a:ext cx="8229600" cy="548709"/>
          </a:xfrm>
        </p:spPr>
        <p:txBody>
          <a:bodyPr anchor="t" anchorCtr="0">
            <a:noAutofit/>
          </a:bodyPr>
          <a:lstStyle/>
          <a:p>
            <a:r>
              <a:rPr lang="en-GB" sz="3143" dirty="0"/>
              <a:t>The new Tariff points</a:t>
            </a:r>
            <a:endParaRPr lang="en-US" sz="3143" dirty="0"/>
          </a:p>
        </p:txBody>
      </p:sp>
      <p:sp>
        <p:nvSpPr>
          <p:cNvPr id="9" name="Rectangle 8"/>
          <p:cNvSpPr/>
          <p:nvPr/>
        </p:nvSpPr>
        <p:spPr>
          <a:xfrm>
            <a:off x="508692" y="4157449"/>
            <a:ext cx="8403044" cy="1323439"/>
          </a:xfrm>
          <a:prstGeom prst="rect">
            <a:avLst/>
          </a:prstGeom>
          <a:solidFill>
            <a:schemeClr val="bg1">
              <a:lumMod val="85000"/>
            </a:schemeClr>
          </a:solidFill>
        </p:spPr>
        <p:txBody>
          <a:bodyPr wrap="square">
            <a:spAutoFit/>
          </a:bodyPr>
          <a:lstStyle/>
          <a:p>
            <a:pPr marL="326578" indent="-326578">
              <a:buFont typeface="Arial" panose="020B0604020202020204" pitchFamily="34" charset="0"/>
              <a:buChar char="•"/>
            </a:pPr>
            <a:r>
              <a:rPr lang="en-US" sz="1600" dirty="0"/>
              <a:t>The Tariff tables show the new Tariff points, plus the awarding organisations that offer the qualification.</a:t>
            </a:r>
          </a:p>
          <a:p>
            <a:pPr marL="326578" indent="-326578">
              <a:buFont typeface="Arial" panose="020B0604020202020204" pitchFamily="34" charset="0"/>
              <a:buChar char="•"/>
            </a:pPr>
            <a:r>
              <a:rPr lang="en-US" sz="1600" dirty="0"/>
              <a:t>The size and grade bands are also shown. These bands determine the total points.</a:t>
            </a:r>
          </a:p>
          <a:p>
            <a:pPr marL="326578" indent="-326578">
              <a:buFont typeface="Arial" panose="020B0604020202020204" pitchFamily="34" charset="0"/>
              <a:buChar char="•"/>
            </a:pPr>
            <a:r>
              <a:rPr lang="en-US" sz="1600" dirty="0"/>
              <a:t>The full calculation for each qualification is shown in the qualifications list, which is a technical document primarily aimed at higher education providers.</a:t>
            </a:r>
          </a:p>
        </p:txBody>
      </p:sp>
      <p:cxnSp>
        <p:nvCxnSpPr>
          <p:cNvPr id="12" name="Straight Arrow Connector 11"/>
          <p:cNvCxnSpPr/>
          <p:nvPr/>
        </p:nvCxnSpPr>
        <p:spPr>
          <a:xfrm flipH="1">
            <a:off x="3538632" y="1183806"/>
            <a:ext cx="2104938" cy="2987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0800000" flipV="1">
            <a:off x="1331640" y="2255376"/>
            <a:ext cx="4311930" cy="1019321"/>
          </a:xfrm>
          <a:prstGeom prst="bentConnector3">
            <a:avLst>
              <a:gd name="adj1" fmla="val 12973"/>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388022" y="792643"/>
            <a:ext cx="6072036" cy="3407871"/>
          </a:xfrm>
          <a:prstGeom prst="rect">
            <a:avLst/>
          </a:prstGeom>
        </p:spPr>
      </p:pic>
    </p:spTree>
    <p:extLst>
      <p:ext uri="{BB962C8B-B14F-4D97-AF65-F5344CB8AC3E}">
        <p14:creationId xmlns:p14="http://schemas.microsoft.com/office/powerpoint/2010/main" val="4025760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4101</Words>
  <Application>Microsoft Office PowerPoint</Application>
  <PresentationFormat>On-screen Show (4:3)</PresentationFormat>
  <Paragraphs>689</Paragraphs>
  <Slides>32</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Cambria</vt:lpstr>
      <vt:lpstr>FS Albert Pro</vt:lpstr>
      <vt:lpstr>Times New Roman</vt:lpstr>
      <vt:lpstr>Wingdings</vt:lpstr>
      <vt:lpstr>Office Theme</vt:lpstr>
      <vt:lpstr>PowerPoint Presentation</vt:lpstr>
      <vt:lpstr>Purpose</vt:lpstr>
      <vt:lpstr>Contents</vt:lpstr>
      <vt:lpstr>Background</vt:lpstr>
      <vt:lpstr>New Tariff countdown </vt:lpstr>
      <vt:lpstr>New Tariff method </vt:lpstr>
      <vt:lpstr>Size bands</vt:lpstr>
      <vt:lpstr>Grade bands</vt:lpstr>
      <vt:lpstr>The new Tariff points</vt:lpstr>
      <vt:lpstr>The new Tariff points</vt:lpstr>
      <vt:lpstr>University example: reference table </vt:lpstr>
      <vt:lpstr>University example: current and new entry requirements </vt:lpstr>
      <vt:lpstr>PowerPoint Presentation</vt:lpstr>
      <vt:lpstr>PowerPoint Presentation</vt:lpstr>
      <vt:lpstr>Myth busting </vt:lpstr>
      <vt:lpstr>Resources</vt:lpstr>
      <vt:lpstr>New Tariff video </vt:lpstr>
      <vt:lpstr>PowerPoint Presentation</vt:lpstr>
      <vt:lpstr>PowerPoint Presentation</vt:lpstr>
      <vt:lpstr>To recap</vt:lpstr>
      <vt:lpstr>PowerPoint Presentation</vt:lpstr>
      <vt:lpstr>PowerPoint Presentation</vt:lpstr>
      <vt:lpstr> New Tariff points – examples of grade combinations</vt:lpstr>
      <vt:lpstr>New Tariff points – examples of grade combinations</vt:lpstr>
      <vt:lpstr>New Tariff points – examples of grade combinations</vt:lpstr>
      <vt:lpstr>New Tariff points – examples of grade combinations</vt:lpstr>
      <vt:lpstr>New Tariff points – examples of grade combinations</vt:lpstr>
      <vt:lpstr>New Tariff points – examples of grade combinations</vt:lpstr>
      <vt:lpstr>New Tariff points – examples of grade combinations </vt:lpstr>
      <vt:lpstr>New Tariff points – examples of grade combinations </vt:lpstr>
      <vt:lpstr>New Tariff points – examples of grade combinations </vt:lpstr>
      <vt:lpstr>Feedback </vt:lpstr>
    </vt:vector>
  </TitlesOfParts>
  <Company>UCAS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Braybrook</dc:creator>
  <cp:lastModifiedBy>Gemma Sirett</cp:lastModifiedBy>
  <cp:revision>27</cp:revision>
  <dcterms:created xsi:type="dcterms:W3CDTF">2015-08-24T08:02:50Z</dcterms:created>
  <dcterms:modified xsi:type="dcterms:W3CDTF">2018-04-25T08:12:52Z</dcterms:modified>
</cp:coreProperties>
</file>